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34"/>
  </p:notesMasterIdLst>
  <p:sldIdLst>
    <p:sldId id="290" r:id="rId2"/>
    <p:sldId id="256" r:id="rId3"/>
    <p:sldId id="257" r:id="rId4"/>
    <p:sldId id="287" r:id="rId5"/>
    <p:sldId id="258" r:id="rId6"/>
    <p:sldId id="259" r:id="rId7"/>
    <p:sldId id="260" r:id="rId8"/>
    <p:sldId id="281" r:id="rId9"/>
    <p:sldId id="262" r:id="rId10"/>
    <p:sldId id="264" r:id="rId11"/>
    <p:sldId id="273" r:id="rId12"/>
    <p:sldId id="284" r:id="rId13"/>
    <p:sldId id="282" r:id="rId14"/>
    <p:sldId id="263" r:id="rId15"/>
    <p:sldId id="265" r:id="rId16"/>
    <p:sldId id="288" r:id="rId17"/>
    <p:sldId id="280" r:id="rId18"/>
    <p:sldId id="286" r:id="rId19"/>
    <p:sldId id="283" r:id="rId20"/>
    <p:sldId id="267" r:id="rId21"/>
    <p:sldId id="266" r:id="rId22"/>
    <p:sldId id="289" r:id="rId23"/>
    <p:sldId id="292" r:id="rId24"/>
    <p:sldId id="268" r:id="rId25"/>
    <p:sldId id="269" r:id="rId26"/>
    <p:sldId id="270" r:id="rId27"/>
    <p:sldId id="293" r:id="rId28"/>
    <p:sldId id="271" r:id="rId29"/>
    <p:sldId id="278" r:id="rId30"/>
    <p:sldId id="276" r:id="rId31"/>
    <p:sldId id="294" r:id="rId32"/>
    <p:sldId id="291" r:id="rId33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CC"/>
    <a:srgbClr val="0066CC"/>
    <a:srgbClr val="0066FF"/>
    <a:srgbClr val="166494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26" y="36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110975068117644"/>
          <c:y val="1.7307102104471286E-3"/>
          <c:w val="0.68880806820854223"/>
          <c:h val="0.99826928978955287"/>
        </c:manualLayout>
      </c:layout>
      <c:doughnutChart>
        <c:varyColors val="1"/>
        <c:ser>
          <c:idx val="0"/>
          <c:order val="0"/>
          <c:tx>
            <c:strRef>
              <c:f>Sheet1!$D$1</c:f>
              <c:strCache>
                <c:ptCount val="1"/>
                <c:pt idx="0">
                  <c:v>Series1</c:v>
                </c:pt>
              </c:strCache>
            </c:strRef>
          </c:tx>
          <c:dPt>
            <c:idx val="0"/>
            <c:bubble3D val="0"/>
            <c:spPr>
              <a:solidFill>
                <a:schemeClr val="accent5">
                  <a:shade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553-447A-A1DB-5C2E84EAC5A2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553-447A-A1DB-5C2E84EAC5A2}"/>
              </c:ext>
            </c:extLst>
          </c:dPt>
          <c:dPt>
            <c:idx val="2"/>
            <c:bubble3D val="0"/>
            <c:spPr>
              <a:solidFill>
                <a:schemeClr val="accent5">
                  <a:tint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553-447A-A1DB-5C2E84EAC5A2}"/>
              </c:ext>
            </c:extLst>
          </c:dPt>
          <c:dPt>
            <c:idx val="3"/>
            <c:bubble3D val="0"/>
            <c:spPr>
              <a:solidFill>
                <a:schemeClr val="accent5">
                  <a:shade val="62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41D-4C6D-BF8E-60BE6782660C}"/>
              </c:ext>
            </c:extLst>
          </c:dPt>
          <c:dPt>
            <c:idx val="4"/>
            <c:bubble3D val="0"/>
            <c:spPr>
              <a:solidFill>
                <a:schemeClr val="accent5">
                  <a:shade val="71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41D-4C6D-BF8E-60BE6782660C}"/>
              </c:ext>
            </c:extLst>
          </c:dPt>
          <c:dPt>
            <c:idx val="5"/>
            <c:bubble3D val="0"/>
            <c:spPr>
              <a:solidFill>
                <a:schemeClr val="accent5">
                  <a:shade val="79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B41D-4C6D-BF8E-60BE6782660C}"/>
              </c:ext>
            </c:extLst>
          </c:dPt>
          <c:dPt>
            <c:idx val="6"/>
            <c:bubble3D val="0"/>
            <c:spPr>
              <a:solidFill>
                <a:schemeClr val="accent5">
                  <a:shade val="8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B41D-4C6D-BF8E-60BE6782660C}"/>
              </c:ext>
            </c:extLst>
          </c:dPt>
          <c:dPt>
            <c:idx val="7"/>
            <c:bubble3D val="0"/>
            <c:spPr>
              <a:solidFill>
                <a:schemeClr val="accent5">
                  <a:shade val="9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B41D-4C6D-BF8E-60BE6782660C}"/>
              </c:ext>
            </c:extLst>
          </c:dPt>
          <c:dPt>
            <c:idx val="8"/>
            <c:bubble3D val="0"/>
            <c:spPr>
              <a:solidFill>
                <a:schemeClr val="accent5">
                  <a:tint val="9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B41D-4C6D-BF8E-60BE6782660C}"/>
              </c:ext>
            </c:extLst>
          </c:dPt>
          <c:dPt>
            <c:idx val="9"/>
            <c:bubble3D val="0"/>
            <c:spPr>
              <a:solidFill>
                <a:schemeClr val="accent5">
                  <a:tint val="8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B41D-4C6D-BF8E-60BE6782660C}"/>
              </c:ext>
            </c:extLst>
          </c:dPt>
          <c:dPt>
            <c:idx val="10"/>
            <c:bubble3D val="0"/>
            <c:spPr>
              <a:solidFill>
                <a:schemeClr val="accent5">
                  <a:tint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B41D-4C6D-BF8E-60BE6782660C}"/>
              </c:ext>
            </c:extLst>
          </c:dPt>
          <c:dPt>
            <c:idx val="11"/>
            <c:bubble3D val="0"/>
            <c:spPr>
              <a:solidFill>
                <a:schemeClr val="accent5">
                  <a:tint val="72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B41D-4C6D-BF8E-60BE6782660C}"/>
              </c:ext>
            </c:extLst>
          </c:dPt>
          <c:dPt>
            <c:idx val="12"/>
            <c:bubble3D val="0"/>
            <c:spPr>
              <a:solidFill>
                <a:schemeClr val="accent5">
                  <a:tint val="63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B41D-4C6D-BF8E-60BE6782660C}"/>
              </c:ext>
            </c:extLst>
          </c:dPt>
          <c:dPt>
            <c:idx val="13"/>
            <c:bubble3D val="0"/>
            <c:spPr>
              <a:solidFill>
                <a:schemeClr val="accent5">
                  <a:tint val="5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B41D-4C6D-BF8E-60BE6782660C}"/>
              </c:ext>
            </c:extLst>
          </c:dPt>
          <c:dPt>
            <c:idx val="14"/>
            <c:bubble3D val="0"/>
            <c:spPr>
              <a:solidFill>
                <a:schemeClr val="accent5">
                  <a:tint val="4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B41D-4C6D-BF8E-60BE6782660C}"/>
              </c:ext>
            </c:extLst>
          </c:dPt>
          <c:dPt>
            <c:idx val="15"/>
            <c:bubble3D val="0"/>
            <c:spPr>
              <a:solidFill>
                <a:schemeClr val="accent5">
                  <a:tint val="39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F-B41D-4C6D-BF8E-60BE6782660C}"/>
              </c:ext>
            </c:extLst>
          </c:dPt>
          <c:cat>
            <c:multiLvlStrRef>
              <c:f>Sheet1!$A$2:$C$17</c:f>
              <c:multiLvlStrCache>
                <c:ptCount val="16"/>
                <c:lvl>
                  <c:pt idx="0">
                    <c:v>Leaf 1</c:v>
                  </c:pt>
                  <c:pt idx="1">
                    <c:v>Leaf 2</c:v>
                  </c:pt>
                  <c:pt idx="2">
                    <c:v>Leaf 3</c:v>
                  </c:pt>
                  <c:pt idx="3">
                    <c:v>Leaf 4</c:v>
                  </c:pt>
                  <c:pt idx="4">
                    <c:v>Leaf 5</c:v>
                  </c:pt>
                  <c:pt idx="7">
                    <c:v>Leaf 8</c:v>
                  </c:pt>
                  <c:pt idx="9">
                    <c:v>Leaf 10</c:v>
                  </c:pt>
                  <c:pt idx="10">
                    <c:v>Leaf 11</c:v>
                  </c:pt>
                  <c:pt idx="11">
                    <c:v>Leaf 12</c:v>
                  </c:pt>
                  <c:pt idx="12">
                    <c:v>Leaf 13</c:v>
                  </c:pt>
                  <c:pt idx="13">
                    <c:v>Leaf 14</c:v>
                  </c:pt>
                  <c:pt idx="14">
                    <c:v>Leaf 15</c:v>
                  </c:pt>
                </c:lvl>
                <c:lvl>
                  <c:pt idx="0">
                    <c:v>Stem 1</c:v>
                  </c:pt>
                  <c:pt idx="1">
                    <c:v>Stem 1</c:v>
                  </c:pt>
                  <c:pt idx="2">
                    <c:v>Stem 1</c:v>
                  </c:pt>
                  <c:pt idx="3">
                    <c:v>Stem 2</c:v>
                  </c:pt>
                  <c:pt idx="4">
                    <c:v>Stem 2</c:v>
                  </c:pt>
                  <c:pt idx="5">
                    <c:v>Leaf 6</c:v>
                  </c:pt>
                  <c:pt idx="6">
                    <c:v>Leaf 7</c:v>
                  </c:pt>
                  <c:pt idx="7">
                    <c:v>Stem 3</c:v>
                  </c:pt>
                  <c:pt idx="8">
                    <c:v>Leaf 9</c:v>
                  </c:pt>
                  <c:pt idx="9">
                    <c:v>Stem 4</c:v>
                  </c:pt>
                  <c:pt idx="10">
                    <c:v>Stem 4</c:v>
                  </c:pt>
                  <c:pt idx="11">
                    <c:v>Stem 5</c:v>
                  </c:pt>
                  <c:pt idx="12">
                    <c:v>Stem 5</c:v>
                  </c:pt>
                  <c:pt idx="13">
                    <c:v>Stem 6</c:v>
                  </c:pt>
                  <c:pt idx="14">
                    <c:v>Stem 6</c:v>
                  </c:pt>
                  <c:pt idx="15">
                    <c:v>Leaf 16</c:v>
                  </c:pt>
                </c:lvl>
                <c:lvl>
                  <c:pt idx="0">
                    <c:v>Branch 1</c:v>
                  </c:pt>
                  <c:pt idx="1">
                    <c:v>Branch 1</c:v>
                  </c:pt>
                  <c:pt idx="2">
                    <c:v>Branch 1</c:v>
                  </c:pt>
                  <c:pt idx="3">
                    <c:v>Branch 1</c:v>
                  </c:pt>
                  <c:pt idx="4">
                    <c:v>Branch 1</c:v>
                  </c:pt>
                  <c:pt idx="5">
                    <c:v>Branch 1</c:v>
                  </c:pt>
                  <c:pt idx="6">
                    <c:v>Branch 1</c:v>
                  </c:pt>
                  <c:pt idx="7">
                    <c:v>Branch 2</c:v>
                  </c:pt>
                  <c:pt idx="8">
                    <c:v>Branch 2</c:v>
                  </c:pt>
                  <c:pt idx="9">
                    <c:v>Branch 2</c:v>
                  </c:pt>
                  <c:pt idx="10">
                    <c:v>Branch 2</c:v>
                  </c:pt>
                  <c:pt idx="11">
                    <c:v>Branch 3</c:v>
                  </c:pt>
                  <c:pt idx="12">
                    <c:v>Branch 3</c:v>
                  </c:pt>
                  <c:pt idx="13">
                    <c:v>Branch 3</c:v>
                  </c:pt>
                  <c:pt idx="14">
                    <c:v>Branch 3</c:v>
                  </c:pt>
                  <c:pt idx="15">
                    <c:v>Branch 3</c:v>
                  </c:pt>
                </c:lvl>
              </c:multiLvlStrCache>
            </c:multiLvlStrRef>
          </c:cat>
          <c:val>
            <c:numRef>
              <c:f>Sheet1!$D$2:$D$17</c:f>
              <c:numCache>
                <c:formatCode>General</c:formatCode>
                <c:ptCount val="1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30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60</c:v>
                </c:pt>
                <c:pt idx="11">
                  <c:v>0</c:v>
                </c:pt>
                <c:pt idx="12">
                  <c:v>0</c:v>
                </c:pt>
                <c:pt idx="13">
                  <c:v>50</c:v>
                </c:pt>
                <c:pt idx="14">
                  <c:v>0</c:v>
                </c:pt>
                <c:pt idx="1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A8-4DFD-91CA-466603C310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2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027884500640396E-2"/>
          <c:y val="5.9589498735013475E-3"/>
          <c:w val="0.79067472269077843"/>
          <c:h val="0.9777332342364663"/>
        </c:manualLayout>
      </c:layout>
      <c:doughnutChart>
        <c:varyColors val="1"/>
        <c:ser>
          <c:idx val="0"/>
          <c:order val="0"/>
          <c:tx>
            <c:strRef>
              <c:f>Sheet1!$D$1</c:f>
              <c:strCache>
                <c:ptCount val="1"/>
                <c:pt idx="0">
                  <c:v>Series1</c:v>
                </c:pt>
              </c:strCache>
            </c:strRef>
          </c:tx>
          <c:dPt>
            <c:idx val="0"/>
            <c:bubble3D val="0"/>
            <c:spPr>
              <a:solidFill>
                <a:schemeClr val="accent5">
                  <a:shade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A1A-48C2-92E2-C02429DE9E7D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A1A-48C2-92E2-C02429DE9E7D}"/>
              </c:ext>
            </c:extLst>
          </c:dPt>
          <c:dPt>
            <c:idx val="2"/>
            <c:bubble3D val="0"/>
            <c:spPr>
              <a:solidFill>
                <a:schemeClr val="accent5">
                  <a:tint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A1A-48C2-92E2-C02429DE9E7D}"/>
              </c:ext>
            </c:extLst>
          </c:dPt>
          <c:dPt>
            <c:idx val="3"/>
            <c:bubble3D val="0"/>
            <c:spPr>
              <a:solidFill>
                <a:schemeClr val="accent5">
                  <a:shade val="62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880-466E-A1AA-E2C576620690}"/>
              </c:ext>
            </c:extLst>
          </c:dPt>
          <c:dPt>
            <c:idx val="4"/>
            <c:bubble3D val="0"/>
            <c:spPr>
              <a:solidFill>
                <a:schemeClr val="accent5">
                  <a:shade val="71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880-466E-A1AA-E2C576620690}"/>
              </c:ext>
            </c:extLst>
          </c:dPt>
          <c:dPt>
            <c:idx val="5"/>
            <c:bubble3D val="0"/>
            <c:spPr>
              <a:solidFill>
                <a:schemeClr val="accent5">
                  <a:shade val="79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0880-466E-A1AA-E2C576620690}"/>
              </c:ext>
            </c:extLst>
          </c:dPt>
          <c:dPt>
            <c:idx val="6"/>
            <c:bubble3D val="0"/>
            <c:spPr>
              <a:solidFill>
                <a:schemeClr val="accent5">
                  <a:shade val="8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0880-466E-A1AA-E2C576620690}"/>
              </c:ext>
            </c:extLst>
          </c:dPt>
          <c:dPt>
            <c:idx val="7"/>
            <c:bubble3D val="0"/>
            <c:spPr>
              <a:solidFill>
                <a:schemeClr val="accent5">
                  <a:shade val="9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0880-466E-A1AA-E2C576620690}"/>
              </c:ext>
            </c:extLst>
          </c:dPt>
          <c:dPt>
            <c:idx val="8"/>
            <c:bubble3D val="0"/>
            <c:spPr>
              <a:solidFill>
                <a:schemeClr val="accent5">
                  <a:tint val="9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0880-466E-A1AA-E2C576620690}"/>
              </c:ext>
            </c:extLst>
          </c:dPt>
          <c:dPt>
            <c:idx val="9"/>
            <c:bubble3D val="0"/>
            <c:spPr>
              <a:solidFill>
                <a:schemeClr val="accent5">
                  <a:tint val="8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0880-466E-A1AA-E2C576620690}"/>
              </c:ext>
            </c:extLst>
          </c:dPt>
          <c:dPt>
            <c:idx val="10"/>
            <c:bubble3D val="0"/>
            <c:spPr>
              <a:solidFill>
                <a:schemeClr val="accent5">
                  <a:tint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0880-466E-A1AA-E2C576620690}"/>
              </c:ext>
            </c:extLst>
          </c:dPt>
          <c:dPt>
            <c:idx val="11"/>
            <c:bubble3D val="0"/>
            <c:spPr>
              <a:solidFill>
                <a:schemeClr val="accent5">
                  <a:tint val="72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0880-466E-A1AA-E2C576620690}"/>
              </c:ext>
            </c:extLst>
          </c:dPt>
          <c:dPt>
            <c:idx val="12"/>
            <c:bubble3D val="0"/>
            <c:spPr>
              <a:solidFill>
                <a:schemeClr val="accent5">
                  <a:tint val="63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0880-466E-A1AA-E2C576620690}"/>
              </c:ext>
            </c:extLst>
          </c:dPt>
          <c:dPt>
            <c:idx val="13"/>
            <c:bubble3D val="0"/>
            <c:spPr>
              <a:solidFill>
                <a:schemeClr val="accent5">
                  <a:tint val="5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0880-466E-A1AA-E2C576620690}"/>
              </c:ext>
            </c:extLst>
          </c:dPt>
          <c:dPt>
            <c:idx val="14"/>
            <c:bubble3D val="0"/>
            <c:spPr>
              <a:solidFill>
                <a:schemeClr val="accent5">
                  <a:tint val="4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0880-466E-A1AA-E2C576620690}"/>
              </c:ext>
            </c:extLst>
          </c:dPt>
          <c:dPt>
            <c:idx val="15"/>
            <c:bubble3D val="0"/>
            <c:spPr>
              <a:solidFill>
                <a:schemeClr val="accent5">
                  <a:tint val="39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F-0880-466E-A1AA-E2C576620690}"/>
              </c:ext>
            </c:extLst>
          </c:dPt>
          <c:cat>
            <c:multiLvlStrRef>
              <c:f>Sheet1!$A$2:$C$17</c:f>
              <c:multiLvlStrCache>
                <c:ptCount val="16"/>
                <c:lvl>
                  <c:pt idx="0">
                    <c:v>Leaf 1</c:v>
                  </c:pt>
                  <c:pt idx="1">
                    <c:v>Leaf 2</c:v>
                  </c:pt>
                  <c:pt idx="2">
                    <c:v>Leaf 3</c:v>
                  </c:pt>
                  <c:pt idx="3">
                    <c:v>Leaf 4</c:v>
                  </c:pt>
                  <c:pt idx="4">
                    <c:v>Leaf 5</c:v>
                  </c:pt>
                  <c:pt idx="7">
                    <c:v>Leaf 8</c:v>
                  </c:pt>
                  <c:pt idx="9">
                    <c:v>Leaf 10</c:v>
                  </c:pt>
                  <c:pt idx="10">
                    <c:v>Leaf 11</c:v>
                  </c:pt>
                  <c:pt idx="11">
                    <c:v>Leaf 12</c:v>
                  </c:pt>
                  <c:pt idx="12">
                    <c:v>Leaf 13</c:v>
                  </c:pt>
                  <c:pt idx="13">
                    <c:v>Leaf 14</c:v>
                  </c:pt>
                  <c:pt idx="14">
                    <c:v>Leaf 15</c:v>
                  </c:pt>
                </c:lvl>
                <c:lvl>
                  <c:pt idx="0">
                    <c:v>Stem 1</c:v>
                  </c:pt>
                  <c:pt idx="1">
                    <c:v>Stem 1</c:v>
                  </c:pt>
                  <c:pt idx="2">
                    <c:v>Stem 1</c:v>
                  </c:pt>
                  <c:pt idx="3">
                    <c:v>Stem 2</c:v>
                  </c:pt>
                  <c:pt idx="4">
                    <c:v>Stem 2</c:v>
                  </c:pt>
                  <c:pt idx="5">
                    <c:v>Leaf 6</c:v>
                  </c:pt>
                  <c:pt idx="6">
                    <c:v>Leaf 7</c:v>
                  </c:pt>
                  <c:pt idx="7">
                    <c:v>Stem 3</c:v>
                  </c:pt>
                  <c:pt idx="8">
                    <c:v>Leaf 9</c:v>
                  </c:pt>
                  <c:pt idx="9">
                    <c:v>Stem 4</c:v>
                  </c:pt>
                  <c:pt idx="10">
                    <c:v>Stem 4</c:v>
                  </c:pt>
                  <c:pt idx="11">
                    <c:v>Stem 5</c:v>
                  </c:pt>
                  <c:pt idx="12">
                    <c:v>Stem 5</c:v>
                  </c:pt>
                  <c:pt idx="13">
                    <c:v>Stem 6</c:v>
                  </c:pt>
                  <c:pt idx="14">
                    <c:v>Stem 6</c:v>
                  </c:pt>
                  <c:pt idx="15">
                    <c:v>Leaf 16</c:v>
                  </c:pt>
                </c:lvl>
                <c:lvl>
                  <c:pt idx="0">
                    <c:v>Branch 1</c:v>
                  </c:pt>
                  <c:pt idx="1">
                    <c:v>Branch 1</c:v>
                  </c:pt>
                  <c:pt idx="2">
                    <c:v>Branch 1</c:v>
                  </c:pt>
                  <c:pt idx="3">
                    <c:v>Branch 1</c:v>
                  </c:pt>
                  <c:pt idx="4">
                    <c:v>Branch 1</c:v>
                  </c:pt>
                  <c:pt idx="5">
                    <c:v>Branch 1</c:v>
                  </c:pt>
                  <c:pt idx="6">
                    <c:v>Branch 1</c:v>
                  </c:pt>
                  <c:pt idx="7">
                    <c:v>Branch 2</c:v>
                  </c:pt>
                  <c:pt idx="8">
                    <c:v>Branch 2</c:v>
                  </c:pt>
                  <c:pt idx="9">
                    <c:v>Branch 2</c:v>
                  </c:pt>
                  <c:pt idx="10">
                    <c:v>Branch 2</c:v>
                  </c:pt>
                  <c:pt idx="11">
                    <c:v>Branch 3</c:v>
                  </c:pt>
                  <c:pt idx="12">
                    <c:v>Branch 3</c:v>
                  </c:pt>
                  <c:pt idx="13">
                    <c:v>Branch 3</c:v>
                  </c:pt>
                  <c:pt idx="14">
                    <c:v>Branch 3</c:v>
                  </c:pt>
                  <c:pt idx="15">
                    <c:v>Branch 3</c:v>
                  </c:pt>
                </c:lvl>
              </c:multiLvlStrCache>
            </c:multiLvlStrRef>
          </c:cat>
          <c:val>
            <c:numRef>
              <c:f>Sheet1!$D$2:$D$17</c:f>
              <c:numCache>
                <c:formatCode>General</c:formatCode>
                <c:ptCount val="1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100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60</c:v>
                </c:pt>
                <c:pt idx="11">
                  <c:v>0</c:v>
                </c:pt>
                <c:pt idx="12">
                  <c:v>0</c:v>
                </c:pt>
                <c:pt idx="13">
                  <c:v>60</c:v>
                </c:pt>
                <c:pt idx="14">
                  <c:v>0</c:v>
                </c:pt>
                <c:pt idx="1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72-41AC-B5DA-0B767C6A62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2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2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38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lt1"/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8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lt1"/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91D7F4-5E9A-49B4-8F46-CF9004CED603}" type="doc">
      <dgm:prSet loTypeId="urn:diagrams.loki3.com/VaryingWidthList" loCatId="officeonline" qsTypeId="urn:microsoft.com/office/officeart/2005/8/quickstyle/simple1" qsCatId="simple" csTypeId="urn:microsoft.com/office/officeart/2005/8/colors/accent1_2" csCatId="accent1" phldr="1"/>
      <dgm:spPr/>
    </dgm:pt>
    <dgm:pt modelId="{E567AF89-CF6A-4E61-9859-DF346D5572BF}">
      <dgm:prSet phldrT="[Text]"/>
      <dgm:spPr>
        <a:solidFill>
          <a:srgbClr val="339933"/>
        </a:solidFill>
      </dgm:spPr>
      <dgm:t>
        <a:bodyPr/>
        <a:lstStyle/>
        <a:p>
          <a:r>
            <a:rPr lang="en-US" dirty="0"/>
            <a:t>100% Goal</a:t>
          </a:r>
        </a:p>
      </dgm:t>
    </dgm:pt>
    <dgm:pt modelId="{AC1A9C91-3451-452A-8259-B0A256615838}" type="parTrans" cxnId="{77E8DA78-8947-422D-9409-3B562F579550}">
      <dgm:prSet/>
      <dgm:spPr/>
      <dgm:t>
        <a:bodyPr/>
        <a:lstStyle/>
        <a:p>
          <a:endParaRPr lang="en-US"/>
        </a:p>
      </dgm:t>
    </dgm:pt>
    <dgm:pt modelId="{4FADBA08-E88C-4E51-BAF0-340EDC9050EC}" type="sibTrans" cxnId="{77E8DA78-8947-422D-9409-3B562F579550}">
      <dgm:prSet/>
      <dgm:spPr/>
      <dgm:t>
        <a:bodyPr/>
        <a:lstStyle/>
        <a:p>
          <a:endParaRPr lang="en-US"/>
        </a:p>
      </dgm:t>
    </dgm:pt>
    <dgm:pt modelId="{A58C0033-A937-41FF-BE96-DCA6559E1321}">
      <dgm:prSet phldrT="[Text]"/>
      <dgm:spPr>
        <a:solidFill>
          <a:srgbClr val="FFFF00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68% Current</a:t>
          </a:r>
        </a:p>
      </dgm:t>
    </dgm:pt>
    <dgm:pt modelId="{7F8A8A61-D63D-4C33-AFF2-1F1B238CBB21}" type="parTrans" cxnId="{0FD356B3-43ED-4109-B5F9-B7EAF434E352}">
      <dgm:prSet/>
      <dgm:spPr/>
      <dgm:t>
        <a:bodyPr/>
        <a:lstStyle/>
        <a:p>
          <a:endParaRPr lang="en-US"/>
        </a:p>
      </dgm:t>
    </dgm:pt>
    <dgm:pt modelId="{70DCBCF9-3E66-4C04-A97F-C88ED3F5D884}" type="sibTrans" cxnId="{0FD356B3-43ED-4109-B5F9-B7EAF434E352}">
      <dgm:prSet/>
      <dgm:spPr/>
      <dgm:t>
        <a:bodyPr/>
        <a:lstStyle/>
        <a:p>
          <a:endParaRPr lang="en-US"/>
        </a:p>
      </dgm:t>
    </dgm:pt>
    <dgm:pt modelId="{F8BD334F-C6CE-4CB8-8FB6-CD0F11069686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/>
            <a:t>50% Danger zone</a:t>
          </a:r>
        </a:p>
      </dgm:t>
    </dgm:pt>
    <dgm:pt modelId="{EE7CC047-934C-4DB9-B144-891AB33A76D0}" type="parTrans" cxnId="{74F77B58-3652-49DC-B359-8835584DF189}">
      <dgm:prSet/>
      <dgm:spPr/>
      <dgm:t>
        <a:bodyPr/>
        <a:lstStyle/>
        <a:p>
          <a:endParaRPr lang="en-US"/>
        </a:p>
      </dgm:t>
    </dgm:pt>
    <dgm:pt modelId="{DF2C93BE-F865-4BBD-8B68-0ECFA8891670}" type="sibTrans" cxnId="{74F77B58-3652-49DC-B359-8835584DF189}">
      <dgm:prSet/>
      <dgm:spPr/>
      <dgm:t>
        <a:bodyPr/>
        <a:lstStyle/>
        <a:p>
          <a:endParaRPr lang="en-US"/>
        </a:p>
      </dgm:t>
    </dgm:pt>
    <dgm:pt modelId="{CFFA2B01-6103-4DE3-83D6-AF78047C0EA8}" type="pres">
      <dgm:prSet presAssocID="{5591D7F4-5E9A-49B4-8F46-CF9004CED603}" presName="Name0" presStyleCnt="0">
        <dgm:presLayoutVars>
          <dgm:resizeHandles/>
        </dgm:presLayoutVars>
      </dgm:prSet>
      <dgm:spPr/>
    </dgm:pt>
    <dgm:pt modelId="{EA1DF40D-4D4F-4F11-876E-68B5BAFE7ABC}" type="pres">
      <dgm:prSet presAssocID="{E567AF89-CF6A-4E61-9859-DF346D5572BF}" presName="text" presStyleLbl="node1" presStyleIdx="0" presStyleCnt="3" custScaleX="206714">
        <dgm:presLayoutVars>
          <dgm:bulletEnabled val="1"/>
        </dgm:presLayoutVars>
      </dgm:prSet>
      <dgm:spPr/>
    </dgm:pt>
    <dgm:pt modelId="{5DCE88DC-9DFF-4537-BDB7-613E282EFAD2}" type="pres">
      <dgm:prSet presAssocID="{4FADBA08-E88C-4E51-BAF0-340EDC9050EC}" presName="space" presStyleCnt="0"/>
      <dgm:spPr/>
    </dgm:pt>
    <dgm:pt modelId="{BE249502-6A6A-46EC-9E28-1A5B3C30F6E4}" type="pres">
      <dgm:prSet presAssocID="{A58C0033-A937-41FF-BE96-DCA6559E1321}" presName="text" presStyleLbl="node1" presStyleIdx="1" presStyleCnt="3" custScaleX="166069">
        <dgm:presLayoutVars>
          <dgm:bulletEnabled val="1"/>
        </dgm:presLayoutVars>
      </dgm:prSet>
      <dgm:spPr/>
    </dgm:pt>
    <dgm:pt modelId="{1678035D-FA6E-4392-BA72-9625C8029774}" type="pres">
      <dgm:prSet presAssocID="{70DCBCF9-3E66-4C04-A97F-C88ED3F5D884}" presName="space" presStyleCnt="0"/>
      <dgm:spPr/>
    </dgm:pt>
    <dgm:pt modelId="{6DA85258-B510-4C85-A17F-174544A85E43}" type="pres">
      <dgm:prSet presAssocID="{F8BD334F-C6CE-4CB8-8FB6-CD0F11069686}" presName="text" presStyleLbl="node1" presStyleIdx="2" presStyleCnt="3" custScaleX="96613">
        <dgm:presLayoutVars>
          <dgm:bulletEnabled val="1"/>
        </dgm:presLayoutVars>
      </dgm:prSet>
      <dgm:spPr/>
    </dgm:pt>
  </dgm:ptLst>
  <dgm:cxnLst>
    <dgm:cxn modelId="{B26F2B00-DDB2-4DB1-A789-F8BE79B06330}" type="presOf" srcId="{5591D7F4-5E9A-49B4-8F46-CF9004CED603}" destId="{CFFA2B01-6103-4DE3-83D6-AF78047C0EA8}" srcOrd="0" destOrd="0" presId="urn:diagrams.loki3.com/VaryingWidthList"/>
    <dgm:cxn modelId="{74F77B58-3652-49DC-B359-8835584DF189}" srcId="{5591D7F4-5E9A-49B4-8F46-CF9004CED603}" destId="{F8BD334F-C6CE-4CB8-8FB6-CD0F11069686}" srcOrd="2" destOrd="0" parTransId="{EE7CC047-934C-4DB9-B144-891AB33A76D0}" sibTransId="{DF2C93BE-F865-4BBD-8B68-0ECFA8891670}"/>
    <dgm:cxn modelId="{77E8DA78-8947-422D-9409-3B562F579550}" srcId="{5591D7F4-5E9A-49B4-8F46-CF9004CED603}" destId="{E567AF89-CF6A-4E61-9859-DF346D5572BF}" srcOrd="0" destOrd="0" parTransId="{AC1A9C91-3451-452A-8259-B0A256615838}" sibTransId="{4FADBA08-E88C-4E51-BAF0-340EDC9050EC}"/>
    <dgm:cxn modelId="{0FD356B3-43ED-4109-B5F9-B7EAF434E352}" srcId="{5591D7F4-5E9A-49B4-8F46-CF9004CED603}" destId="{A58C0033-A937-41FF-BE96-DCA6559E1321}" srcOrd="1" destOrd="0" parTransId="{7F8A8A61-D63D-4C33-AFF2-1F1B238CBB21}" sibTransId="{70DCBCF9-3E66-4C04-A97F-C88ED3F5D884}"/>
    <dgm:cxn modelId="{03A4B6DD-0452-4D15-865D-3F9D662C8E7A}" type="presOf" srcId="{A58C0033-A937-41FF-BE96-DCA6559E1321}" destId="{BE249502-6A6A-46EC-9E28-1A5B3C30F6E4}" srcOrd="0" destOrd="0" presId="urn:diagrams.loki3.com/VaryingWidthList"/>
    <dgm:cxn modelId="{10FCC3EC-9DA8-45C6-8B54-1F2F46470F2A}" type="presOf" srcId="{F8BD334F-C6CE-4CB8-8FB6-CD0F11069686}" destId="{6DA85258-B510-4C85-A17F-174544A85E43}" srcOrd="0" destOrd="0" presId="urn:diagrams.loki3.com/VaryingWidthList"/>
    <dgm:cxn modelId="{3080CAFE-10AB-4C07-84FF-716B6EAE1534}" type="presOf" srcId="{E567AF89-CF6A-4E61-9859-DF346D5572BF}" destId="{EA1DF40D-4D4F-4F11-876E-68B5BAFE7ABC}" srcOrd="0" destOrd="0" presId="urn:diagrams.loki3.com/VaryingWidthList"/>
    <dgm:cxn modelId="{27E4DD00-BFCF-40E2-862C-5DC9AE7188F8}" type="presParOf" srcId="{CFFA2B01-6103-4DE3-83D6-AF78047C0EA8}" destId="{EA1DF40D-4D4F-4F11-876E-68B5BAFE7ABC}" srcOrd="0" destOrd="0" presId="urn:diagrams.loki3.com/VaryingWidthList"/>
    <dgm:cxn modelId="{EA501DA8-EC16-4FAC-BEA9-5F953983DBA5}" type="presParOf" srcId="{CFFA2B01-6103-4DE3-83D6-AF78047C0EA8}" destId="{5DCE88DC-9DFF-4537-BDB7-613E282EFAD2}" srcOrd="1" destOrd="0" presId="urn:diagrams.loki3.com/VaryingWidthList"/>
    <dgm:cxn modelId="{5A09D2F2-340C-4FC7-B8E8-88FD3D207A26}" type="presParOf" srcId="{CFFA2B01-6103-4DE3-83D6-AF78047C0EA8}" destId="{BE249502-6A6A-46EC-9E28-1A5B3C30F6E4}" srcOrd="2" destOrd="0" presId="urn:diagrams.loki3.com/VaryingWidthList"/>
    <dgm:cxn modelId="{E66AE0D0-C26E-4B1F-AA7E-827DBD341593}" type="presParOf" srcId="{CFFA2B01-6103-4DE3-83D6-AF78047C0EA8}" destId="{1678035D-FA6E-4392-BA72-9625C8029774}" srcOrd="3" destOrd="0" presId="urn:diagrams.loki3.com/VaryingWidthList"/>
    <dgm:cxn modelId="{BCE060DE-FFA6-4881-82CA-3F8122D731D6}" type="presParOf" srcId="{CFFA2B01-6103-4DE3-83D6-AF78047C0EA8}" destId="{6DA85258-B510-4C85-A17F-174544A85E43}" srcOrd="4" destOrd="0" presId="urn:diagrams.loki3.com/VaryingWidth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591D7F4-5E9A-49B4-8F46-CF9004CED603}" type="doc">
      <dgm:prSet loTypeId="urn:diagrams.loki3.com/VaryingWidthList" loCatId="officeonline" qsTypeId="urn:microsoft.com/office/officeart/2005/8/quickstyle/simple1" qsCatId="simple" csTypeId="urn:microsoft.com/office/officeart/2005/8/colors/accent1_2" csCatId="accent1" phldr="1"/>
      <dgm:spPr/>
    </dgm:pt>
    <dgm:pt modelId="{E567AF89-CF6A-4E61-9859-DF346D5572BF}">
      <dgm:prSet phldrT="[Text]" custT="1"/>
      <dgm:spPr>
        <a:solidFill>
          <a:srgbClr val="339933"/>
        </a:solidFill>
      </dgm:spPr>
      <dgm:t>
        <a:bodyPr/>
        <a:lstStyle/>
        <a:p>
          <a:r>
            <a:rPr lang="en-US" sz="4400" dirty="0"/>
            <a:t>100% Goal</a:t>
          </a:r>
        </a:p>
      </dgm:t>
    </dgm:pt>
    <dgm:pt modelId="{AC1A9C91-3451-452A-8259-B0A256615838}" type="parTrans" cxnId="{77E8DA78-8947-422D-9409-3B562F579550}">
      <dgm:prSet/>
      <dgm:spPr/>
      <dgm:t>
        <a:bodyPr/>
        <a:lstStyle/>
        <a:p>
          <a:endParaRPr lang="en-US"/>
        </a:p>
      </dgm:t>
    </dgm:pt>
    <dgm:pt modelId="{4FADBA08-E88C-4E51-BAF0-340EDC9050EC}" type="sibTrans" cxnId="{77E8DA78-8947-422D-9409-3B562F579550}">
      <dgm:prSet/>
      <dgm:spPr/>
      <dgm:t>
        <a:bodyPr/>
        <a:lstStyle/>
        <a:p>
          <a:endParaRPr lang="en-US"/>
        </a:p>
      </dgm:t>
    </dgm:pt>
    <dgm:pt modelId="{A58C0033-A937-41FF-BE96-DCA6559E1321}">
      <dgm:prSet phldrT="[Text]" custT="1"/>
      <dgm:spPr>
        <a:solidFill>
          <a:srgbClr val="FFFF00"/>
        </a:solidFill>
      </dgm:spPr>
      <dgm:t>
        <a:bodyPr/>
        <a:lstStyle/>
        <a:p>
          <a:r>
            <a:rPr lang="en-US" sz="4400" dirty="0">
              <a:solidFill>
                <a:schemeClr val="tx1"/>
              </a:solidFill>
            </a:rPr>
            <a:t>71.4% Current</a:t>
          </a:r>
        </a:p>
      </dgm:t>
    </dgm:pt>
    <dgm:pt modelId="{7F8A8A61-D63D-4C33-AFF2-1F1B238CBB21}" type="parTrans" cxnId="{0FD356B3-43ED-4109-B5F9-B7EAF434E352}">
      <dgm:prSet/>
      <dgm:spPr/>
      <dgm:t>
        <a:bodyPr/>
        <a:lstStyle/>
        <a:p>
          <a:endParaRPr lang="en-US"/>
        </a:p>
      </dgm:t>
    </dgm:pt>
    <dgm:pt modelId="{70DCBCF9-3E66-4C04-A97F-C88ED3F5D884}" type="sibTrans" cxnId="{0FD356B3-43ED-4109-B5F9-B7EAF434E352}">
      <dgm:prSet/>
      <dgm:spPr/>
      <dgm:t>
        <a:bodyPr/>
        <a:lstStyle/>
        <a:p>
          <a:endParaRPr lang="en-US"/>
        </a:p>
      </dgm:t>
    </dgm:pt>
    <dgm:pt modelId="{F8BD334F-C6CE-4CB8-8FB6-CD0F11069686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3200" dirty="0"/>
            <a:t>50% Danger zone</a:t>
          </a:r>
        </a:p>
      </dgm:t>
    </dgm:pt>
    <dgm:pt modelId="{EE7CC047-934C-4DB9-B144-891AB33A76D0}" type="parTrans" cxnId="{74F77B58-3652-49DC-B359-8835584DF189}">
      <dgm:prSet/>
      <dgm:spPr/>
      <dgm:t>
        <a:bodyPr/>
        <a:lstStyle/>
        <a:p>
          <a:endParaRPr lang="en-US"/>
        </a:p>
      </dgm:t>
    </dgm:pt>
    <dgm:pt modelId="{DF2C93BE-F865-4BBD-8B68-0ECFA8891670}" type="sibTrans" cxnId="{74F77B58-3652-49DC-B359-8835584DF189}">
      <dgm:prSet/>
      <dgm:spPr/>
      <dgm:t>
        <a:bodyPr/>
        <a:lstStyle/>
        <a:p>
          <a:endParaRPr lang="en-US"/>
        </a:p>
      </dgm:t>
    </dgm:pt>
    <dgm:pt modelId="{CFFA2B01-6103-4DE3-83D6-AF78047C0EA8}" type="pres">
      <dgm:prSet presAssocID="{5591D7F4-5E9A-49B4-8F46-CF9004CED603}" presName="Name0" presStyleCnt="0">
        <dgm:presLayoutVars>
          <dgm:resizeHandles/>
        </dgm:presLayoutVars>
      </dgm:prSet>
      <dgm:spPr/>
    </dgm:pt>
    <dgm:pt modelId="{EA1DF40D-4D4F-4F11-876E-68B5BAFE7ABC}" type="pres">
      <dgm:prSet presAssocID="{E567AF89-CF6A-4E61-9859-DF346D5572BF}" presName="text" presStyleLbl="node1" presStyleIdx="0" presStyleCnt="3" custScaleX="198717" custScaleY="48667" custLinFactNeighborX="0" custLinFactNeighborY="-2555">
        <dgm:presLayoutVars>
          <dgm:bulletEnabled val="1"/>
        </dgm:presLayoutVars>
      </dgm:prSet>
      <dgm:spPr/>
    </dgm:pt>
    <dgm:pt modelId="{5DCE88DC-9DFF-4537-BDB7-613E282EFAD2}" type="pres">
      <dgm:prSet presAssocID="{4FADBA08-E88C-4E51-BAF0-340EDC9050EC}" presName="space" presStyleCnt="0"/>
      <dgm:spPr/>
    </dgm:pt>
    <dgm:pt modelId="{BE249502-6A6A-46EC-9E28-1A5B3C30F6E4}" type="pres">
      <dgm:prSet presAssocID="{A58C0033-A937-41FF-BE96-DCA6559E1321}" presName="text" presStyleLbl="node1" presStyleIdx="1" presStyleCnt="3" custScaleX="113700" custScaleY="45587">
        <dgm:presLayoutVars>
          <dgm:bulletEnabled val="1"/>
        </dgm:presLayoutVars>
      </dgm:prSet>
      <dgm:spPr/>
    </dgm:pt>
    <dgm:pt modelId="{1678035D-FA6E-4392-BA72-9625C8029774}" type="pres">
      <dgm:prSet presAssocID="{70DCBCF9-3E66-4C04-A97F-C88ED3F5D884}" presName="space" presStyleCnt="0"/>
      <dgm:spPr/>
    </dgm:pt>
    <dgm:pt modelId="{6DA85258-B510-4C85-A17F-174544A85E43}" type="pres">
      <dgm:prSet presAssocID="{F8BD334F-C6CE-4CB8-8FB6-CD0F11069686}" presName="text" presStyleLbl="node1" presStyleIdx="2" presStyleCnt="3" custScaleX="110975" custScaleY="44512">
        <dgm:presLayoutVars>
          <dgm:bulletEnabled val="1"/>
        </dgm:presLayoutVars>
      </dgm:prSet>
      <dgm:spPr/>
    </dgm:pt>
  </dgm:ptLst>
  <dgm:cxnLst>
    <dgm:cxn modelId="{B26F2B00-DDB2-4DB1-A789-F8BE79B06330}" type="presOf" srcId="{5591D7F4-5E9A-49B4-8F46-CF9004CED603}" destId="{CFFA2B01-6103-4DE3-83D6-AF78047C0EA8}" srcOrd="0" destOrd="0" presId="urn:diagrams.loki3.com/VaryingWidthList"/>
    <dgm:cxn modelId="{74F77B58-3652-49DC-B359-8835584DF189}" srcId="{5591D7F4-5E9A-49B4-8F46-CF9004CED603}" destId="{F8BD334F-C6CE-4CB8-8FB6-CD0F11069686}" srcOrd="2" destOrd="0" parTransId="{EE7CC047-934C-4DB9-B144-891AB33A76D0}" sibTransId="{DF2C93BE-F865-4BBD-8B68-0ECFA8891670}"/>
    <dgm:cxn modelId="{77E8DA78-8947-422D-9409-3B562F579550}" srcId="{5591D7F4-5E9A-49B4-8F46-CF9004CED603}" destId="{E567AF89-CF6A-4E61-9859-DF346D5572BF}" srcOrd="0" destOrd="0" parTransId="{AC1A9C91-3451-452A-8259-B0A256615838}" sibTransId="{4FADBA08-E88C-4E51-BAF0-340EDC9050EC}"/>
    <dgm:cxn modelId="{0FD356B3-43ED-4109-B5F9-B7EAF434E352}" srcId="{5591D7F4-5E9A-49B4-8F46-CF9004CED603}" destId="{A58C0033-A937-41FF-BE96-DCA6559E1321}" srcOrd="1" destOrd="0" parTransId="{7F8A8A61-D63D-4C33-AFF2-1F1B238CBB21}" sibTransId="{70DCBCF9-3E66-4C04-A97F-C88ED3F5D884}"/>
    <dgm:cxn modelId="{03A4B6DD-0452-4D15-865D-3F9D662C8E7A}" type="presOf" srcId="{A58C0033-A937-41FF-BE96-DCA6559E1321}" destId="{BE249502-6A6A-46EC-9E28-1A5B3C30F6E4}" srcOrd="0" destOrd="0" presId="urn:diagrams.loki3.com/VaryingWidthList"/>
    <dgm:cxn modelId="{10FCC3EC-9DA8-45C6-8B54-1F2F46470F2A}" type="presOf" srcId="{F8BD334F-C6CE-4CB8-8FB6-CD0F11069686}" destId="{6DA85258-B510-4C85-A17F-174544A85E43}" srcOrd="0" destOrd="0" presId="urn:diagrams.loki3.com/VaryingWidthList"/>
    <dgm:cxn modelId="{3080CAFE-10AB-4C07-84FF-716B6EAE1534}" type="presOf" srcId="{E567AF89-CF6A-4E61-9859-DF346D5572BF}" destId="{EA1DF40D-4D4F-4F11-876E-68B5BAFE7ABC}" srcOrd="0" destOrd="0" presId="urn:diagrams.loki3.com/VaryingWidthList"/>
    <dgm:cxn modelId="{27E4DD00-BFCF-40E2-862C-5DC9AE7188F8}" type="presParOf" srcId="{CFFA2B01-6103-4DE3-83D6-AF78047C0EA8}" destId="{EA1DF40D-4D4F-4F11-876E-68B5BAFE7ABC}" srcOrd="0" destOrd="0" presId="urn:diagrams.loki3.com/VaryingWidthList"/>
    <dgm:cxn modelId="{EA501DA8-EC16-4FAC-BEA9-5F953983DBA5}" type="presParOf" srcId="{CFFA2B01-6103-4DE3-83D6-AF78047C0EA8}" destId="{5DCE88DC-9DFF-4537-BDB7-613E282EFAD2}" srcOrd="1" destOrd="0" presId="urn:diagrams.loki3.com/VaryingWidthList"/>
    <dgm:cxn modelId="{5A09D2F2-340C-4FC7-B8E8-88FD3D207A26}" type="presParOf" srcId="{CFFA2B01-6103-4DE3-83D6-AF78047C0EA8}" destId="{BE249502-6A6A-46EC-9E28-1A5B3C30F6E4}" srcOrd="2" destOrd="0" presId="urn:diagrams.loki3.com/VaryingWidthList"/>
    <dgm:cxn modelId="{E66AE0D0-C26E-4B1F-AA7E-827DBD341593}" type="presParOf" srcId="{CFFA2B01-6103-4DE3-83D6-AF78047C0EA8}" destId="{1678035D-FA6E-4392-BA72-9625C8029774}" srcOrd="3" destOrd="0" presId="urn:diagrams.loki3.com/VaryingWidthList"/>
    <dgm:cxn modelId="{BCE060DE-FFA6-4881-82CA-3F8122D731D6}" type="presParOf" srcId="{CFFA2B01-6103-4DE3-83D6-AF78047C0EA8}" destId="{6DA85258-B510-4C85-A17F-174544A85E43}" srcOrd="4" destOrd="0" presId="urn:diagrams.loki3.com/VaryingWidth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1DF40D-4D4F-4F11-876E-68B5BAFE7ABC}">
      <dsp:nvSpPr>
        <dsp:cNvPr id="0" name=""/>
        <dsp:cNvSpPr/>
      </dsp:nvSpPr>
      <dsp:spPr>
        <a:xfrm>
          <a:off x="782510" y="1203"/>
          <a:ext cx="5488256" cy="794053"/>
        </a:xfrm>
        <a:prstGeom prst="rect">
          <a:avLst/>
        </a:prstGeom>
        <a:solidFill>
          <a:srgbClr val="339933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/>
            <a:t>100% Goal</a:t>
          </a:r>
        </a:p>
      </dsp:txBody>
      <dsp:txXfrm>
        <a:off x="782510" y="1203"/>
        <a:ext cx="5488256" cy="794053"/>
      </dsp:txXfrm>
    </dsp:sp>
    <dsp:sp modelId="{BE249502-6A6A-46EC-9E28-1A5B3C30F6E4}">
      <dsp:nvSpPr>
        <dsp:cNvPr id="0" name=""/>
        <dsp:cNvSpPr/>
      </dsp:nvSpPr>
      <dsp:spPr>
        <a:xfrm>
          <a:off x="1026955" y="834959"/>
          <a:ext cx="4999365" cy="794053"/>
        </a:xfrm>
        <a:prstGeom prst="rect">
          <a:avLst/>
        </a:prstGeom>
        <a:solidFill>
          <a:srgbClr val="FFFF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>
              <a:solidFill>
                <a:schemeClr val="tx1"/>
              </a:solidFill>
            </a:rPr>
            <a:t>68% Current</a:t>
          </a:r>
        </a:p>
      </dsp:txBody>
      <dsp:txXfrm>
        <a:off x="1026955" y="834959"/>
        <a:ext cx="4999365" cy="794053"/>
      </dsp:txXfrm>
    </dsp:sp>
    <dsp:sp modelId="{6DA85258-B510-4C85-A17F-174544A85E43}">
      <dsp:nvSpPr>
        <dsp:cNvPr id="0" name=""/>
        <dsp:cNvSpPr/>
      </dsp:nvSpPr>
      <dsp:spPr>
        <a:xfrm>
          <a:off x="1526749" y="1668715"/>
          <a:ext cx="3999778" cy="794053"/>
        </a:xfrm>
        <a:prstGeom prst="rect">
          <a:avLst/>
        </a:prstGeom>
        <a:solidFill>
          <a:srgbClr val="FF0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/>
            <a:t>50% Danger zone</a:t>
          </a:r>
        </a:p>
      </dsp:txBody>
      <dsp:txXfrm>
        <a:off x="1526749" y="1668715"/>
        <a:ext cx="3999778" cy="7940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1DF40D-4D4F-4F11-876E-68B5BAFE7ABC}">
      <dsp:nvSpPr>
        <dsp:cNvPr id="0" name=""/>
        <dsp:cNvSpPr/>
      </dsp:nvSpPr>
      <dsp:spPr>
        <a:xfrm>
          <a:off x="0" y="0"/>
          <a:ext cx="4504468" cy="1043934"/>
        </a:xfrm>
        <a:prstGeom prst="rect">
          <a:avLst/>
        </a:prstGeom>
        <a:solidFill>
          <a:srgbClr val="339933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760" tIns="111760" rIns="111760" bIns="11176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100% Goal</a:t>
          </a:r>
        </a:p>
      </dsp:txBody>
      <dsp:txXfrm>
        <a:off x="0" y="0"/>
        <a:ext cx="4504468" cy="1043934"/>
      </dsp:txXfrm>
    </dsp:sp>
    <dsp:sp modelId="{BE249502-6A6A-46EC-9E28-1A5B3C30F6E4}">
      <dsp:nvSpPr>
        <dsp:cNvPr id="0" name=""/>
        <dsp:cNvSpPr/>
      </dsp:nvSpPr>
      <dsp:spPr>
        <a:xfrm>
          <a:off x="284870" y="1151951"/>
          <a:ext cx="3934726" cy="977867"/>
        </a:xfrm>
        <a:prstGeom prst="rect">
          <a:avLst/>
        </a:prstGeom>
        <a:solidFill>
          <a:srgbClr val="FFFF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760" tIns="111760" rIns="111760" bIns="11176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>
              <a:solidFill>
                <a:schemeClr val="tx1"/>
              </a:solidFill>
            </a:rPr>
            <a:t>71.4% Current</a:t>
          </a:r>
        </a:p>
      </dsp:txBody>
      <dsp:txXfrm>
        <a:off x="284870" y="1151951"/>
        <a:ext cx="3934726" cy="977867"/>
      </dsp:txXfrm>
    </dsp:sp>
    <dsp:sp modelId="{6DA85258-B510-4C85-A17F-174544A85E43}">
      <dsp:nvSpPr>
        <dsp:cNvPr id="0" name=""/>
        <dsp:cNvSpPr/>
      </dsp:nvSpPr>
      <dsp:spPr>
        <a:xfrm>
          <a:off x="573287" y="2237071"/>
          <a:ext cx="3357893" cy="954807"/>
        </a:xfrm>
        <a:prstGeom prst="rect">
          <a:avLst/>
        </a:prstGeom>
        <a:solidFill>
          <a:srgbClr val="FF0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50% Danger zone</a:t>
          </a:r>
        </a:p>
      </dsp:txBody>
      <dsp:txXfrm>
        <a:off x="573287" y="2237071"/>
        <a:ext cx="3357893" cy="9548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413CE80-E119-4016-829C-97867BBAD417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0BE058B-27A3-4083-AAEA-9F6449207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241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E058B-27A3-4083-AAEA-9F64492070B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3830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E058B-27A3-4083-AAEA-9F64492070B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4895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E058B-27A3-4083-AAEA-9F64492070B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6129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E058B-27A3-4083-AAEA-9F64492070B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9296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E058B-27A3-4083-AAEA-9F64492070B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0687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E058B-27A3-4083-AAEA-9F64492070B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1655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E058B-27A3-4083-AAEA-9F64492070B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9550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E058B-27A3-4083-AAEA-9F64492070B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4902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E058B-27A3-4083-AAEA-9F64492070B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7812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E058B-27A3-4083-AAEA-9F64492070B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226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E058B-27A3-4083-AAEA-9F64492070B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7285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E058B-27A3-4083-AAEA-9F64492070B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023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E058B-27A3-4083-AAEA-9F64492070B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8391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E058B-27A3-4083-AAEA-9F64492070B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3908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E058B-27A3-4083-AAEA-9F64492070B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1802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E058B-27A3-4083-AAEA-9F64492070B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506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E058B-27A3-4083-AAEA-9F64492070B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7899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E058B-27A3-4083-AAEA-9F64492070B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0106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E058B-27A3-4083-AAEA-9F64492070B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9807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E058B-27A3-4083-AAEA-9F64492070B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06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A51FEBC-7F43-4DA4-AB34-4F17B010CDA4}" type="datetime1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3526D44-CF30-41BF-A1C9-90B0BD76288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2377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178ED-3FC4-42F0-A7FB-447AEFFEC836}" type="datetime1">
              <a:rPr lang="en-US" smtClean="0"/>
              <a:t>4/5/2018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26D44-CF30-41BF-A1C9-90B0BD762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450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B3D3B-8CB5-4C8F-86F4-B8C5CEA17E16}" type="datetime1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26D44-CF30-41BF-A1C9-90B0BD76288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14474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478F4-8495-41EF-B646-4B431CDFD3ED}" type="datetime1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26D44-CF30-41BF-A1C9-90B0BD76288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81553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DC6E8-7460-42CD-8765-69786EE1CC7E}" type="datetime1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26D44-CF30-41BF-A1C9-90B0BD762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4240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B22E1-38FF-4478-97CA-58082A24C874}" type="datetime1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26D44-CF30-41BF-A1C9-90B0BD76288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61806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CEB88-93B6-4DA1-AC87-2DA090433000}" type="datetime1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26D44-CF30-41BF-A1C9-90B0BD76288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89349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CCD3F-9998-4137-9403-6E8991F9E34E}" type="datetime1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26D44-CF30-41BF-A1C9-90B0BD76288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37697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75673-8EC5-449E-B209-E4E98D7D3B66}" type="datetime1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26D44-CF30-41BF-A1C9-90B0BD76288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7827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CC5C6-23B4-4700-88A9-FE61D0C06400}" type="datetime1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26D44-CF30-41BF-A1C9-90B0BD762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861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56BB3-5729-4480-8D0C-1F1B8542B675}" type="datetime1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26D44-CF30-41BF-A1C9-90B0BD762887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1877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8F41-2F71-4AC4-9094-D78BE2A93707}" type="datetime1">
              <a:rPr lang="en-US" smtClean="0"/>
              <a:t>4/5/2018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26D44-CF30-41BF-A1C9-90B0BD762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133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42AA-26C0-4830-AEFC-C3034CFD7FE4}" type="datetime1">
              <a:rPr lang="en-US" smtClean="0"/>
              <a:t>4/5/2018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26D44-CF30-41BF-A1C9-90B0BD762887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4560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DF4C3-1DC9-44E1-AE41-BA1CE1A16381}" type="datetime1">
              <a:rPr lang="en-US" smtClean="0"/>
              <a:t>4/5/2018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26D44-CF30-41BF-A1C9-90B0BD76288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4790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B8671-7E73-4EF7-92A6-365DACF2E12F}" type="datetime1">
              <a:rPr lang="en-US" smtClean="0"/>
              <a:t>4/5/2018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26D44-CF30-41BF-A1C9-90B0BD762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862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93F67-5131-4F74-9030-0A405D54C781}" type="datetime1">
              <a:rPr lang="en-US" smtClean="0"/>
              <a:t>4/5/2018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26D44-CF30-41BF-A1C9-90B0BD762887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6969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17F2A-D0C0-40DD-8704-CDE64C255A1B}" type="datetime1">
              <a:rPr lang="en-US" smtClean="0"/>
              <a:t>4/5/2018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26D44-CF30-41BF-A1C9-90B0BD762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007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48870F2-E6EE-4D74-92DB-FD4574E7FB81}" type="datetime1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3526D44-CF30-41BF-A1C9-90B0BD762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481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wmf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7.wmf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2E8CC-9788-4364-AFF6-A0F49F3A4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4067" y="923409"/>
            <a:ext cx="9601196" cy="1995960"/>
          </a:xfrm>
        </p:spPr>
        <p:txBody>
          <a:bodyPr>
            <a:normAutofit/>
          </a:bodyPr>
          <a:lstStyle/>
          <a:p>
            <a:r>
              <a:rPr lang="en-US" sz="8000" b="1" dirty="0">
                <a:latin typeface="Bodoni MT" panose="02070603080606020203" pitchFamily="18" charset="0"/>
              </a:rPr>
              <a:t>Welcome</a:t>
            </a:r>
            <a:endParaRPr lang="en-US" sz="8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42AC0E-27EF-49FE-B3DE-0C6497FC1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26D44-CF30-41BF-A1C9-90B0BD762887}" type="slidenum">
              <a:rPr lang="en-US" smtClean="0">
                <a:solidFill>
                  <a:schemeClr val="bg1"/>
                </a:solidFill>
              </a:rPr>
              <a:t>1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4DA0E65-24F9-46D2-99FF-6EA5EAA8CE58}"/>
              </a:ext>
            </a:extLst>
          </p:cNvPr>
          <p:cNvSpPr txBox="1">
            <a:spLocks/>
          </p:cNvSpPr>
          <p:nvPr/>
        </p:nvSpPr>
        <p:spPr>
          <a:xfrm>
            <a:off x="1095465" y="2610996"/>
            <a:ext cx="9601196" cy="284184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b="1" dirty="0">
                <a:latin typeface="Bodoni MT" panose="02070603080606020203" pitchFamily="18" charset="0"/>
              </a:rPr>
              <a:t>Pension Update </a:t>
            </a:r>
            <a:br>
              <a:rPr lang="en-US" sz="8000" b="1" dirty="0">
                <a:latin typeface="Bodoni MT" panose="02070603080606020203" pitchFamily="18" charset="0"/>
              </a:rPr>
            </a:br>
            <a:r>
              <a:rPr lang="en-US" sz="4800" b="1" dirty="0">
                <a:latin typeface="Bodoni MT" panose="02070603080606020203" pitchFamily="18" charset="0"/>
              </a:rPr>
              <a:t>Community Meeting </a:t>
            </a:r>
            <a:br>
              <a:rPr lang="en-US" sz="4800" b="1" dirty="0">
                <a:latin typeface="Bodoni MT" panose="02070603080606020203" pitchFamily="18" charset="0"/>
              </a:rPr>
            </a:br>
            <a:r>
              <a:rPr lang="en-US" sz="4800" b="1" dirty="0">
                <a:latin typeface="Bodoni MT" panose="02070603080606020203" pitchFamily="18" charset="0"/>
              </a:rPr>
              <a:t>April 5, 2018</a:t>
            </a:r>
            <a:endParaRPr lang="en-US" sz="8000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678303E7-4550-4B24-B96D-83828AF8B7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45" y="648970"/>
            <a:ext cx="1120588" cy="819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88648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7303130-C95C-412C-965E-8AB291CE0D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903" y="1664017"/>
            <a:ext cx="10307276" cy="433873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1EDC4B1-8404-475D-B778-0901F6B4A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9303" y="6578600"/>
            <a:ext cx="542697" cy="279400"/>
          </a:xfrm>
        </p:spPr>
        <p:txBody>
          <a:bodyPr/>
          <a:lstStyle/>
          <a:p>
            <a:fld id="{83526D44-CF30-41BF-A1C9-90B0BD762887}" type="slidenum">
              <a:rPr lang="en-US" sz="1200" smtClean="0"/>
              <a:t>10</a:t>
            </a:fld>
            <a:endParaRPr lang="en-US" sz="1200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6A464290-661B-4D0E-BF4D-34C4F7D7DF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84" y="602317"/>
            <a:ext cx="1120588" cy="819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EF37685-E008-47DF-A4AB-D3084D3275A3}"/>
              </a:ext>
            </a:extLst>
          </p:cNvPr>
          <p:cNvSpPr txBox="1"/>
          <p:nvPr/>
        </p:nvSpPr>
        <p:spPr>
          <a:xfrm>
            <a:off x="1847461" y="602317"/>
            <a:ext cx="94705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Bodoni MT" panose="02070603080606020203" pitchFamily="18" charset="0"/>
              </a:rPr>
              <a:t>How do CalPERS Pensions Work</a:t>
            </a:r>
          </a:p>
        </p:txBody>
      </p:sp>
    </p:spTree>
    <p:extLst>
      <p:ext uri="{BB962C8B-B14F-4D97-AF65-F5344CB8AC3E}">
        <p14:creationId xmlns:p14="http://schemas.microsoft.com/office/powerpoint/2010/main" val="9466329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B7E76-EAFC-4141-A283-48629089BBB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56253" y="765454"/>
            <a:ext cx="11600729" cy="1260159"/>
          </a:xfrm>
        </p:spPr>
        <p:txBody>
          <a:bodyPr>
            <a:noAutofit/>
          </a:bodyPr>
          <a:lstStyle/>
          <a:p>
            <a:r>
              <a:rPr lang="en-US" sz="5400" b="1" dirty="0">
                <a:latin typeface="Bodoni MT" panose="02070603080606020203" pitchFamily="18" charset="0"/>
              </a:rPr>
              <a:t>How do CalPERS Pensions Work?</a:t>
            </a:r>
            <a:br>
              <a:rPr lang="en-US" sz="5800" dirty="0"/>
            </a:br>
            <a:endParaRPr lang="en-US" sz="5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321089-290A-46DB-AD98-A604D6E4D41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471200" y="1322337"/>
            <a:ext cx="10170836" cy="4883026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en-US" dirty="0">
                <a:latin typeface="Bodoni MT" panose="02070603080606020203" pitchFamily="18" charset="0"/>
              </a:rPr>
              <a:t>Miscellaneous Employee Formulas</a:t>
            </a:r>
          </a:p>
          <a:p>
            <a:pPr lvl="1">
              <a:spcAft>
                <a:spcPts val="0"/>
              </a:spcAft>
            </a:pPr>
            <a:r>
              <a:rPr lang="en-US" sz="2400" dirty="0">
                <a:latin typeface="Bodoni MT" panose="02070603080606020203" pitchFamily="18" charset="0"/>
              </a:rPr>
              <a:t>2.5% @ 55		2% @ 60		2% @ 62</a:t>
            </a:r>
          </a:p>
          <a:p>
            <a:pPr>
              <a:spcAft>
                <a:spcPts val="0"/>
              </a:spcAft>
            </a:pPr>
            <a:r>
              <a:rPr lang="en-US" dirty="0">
                <a:latin typeface="Bodoni MT" panose="02070603080606020203" pitchFamily="18" charset="0"/>
              </a:rPr>
              <a:t>Public Safety Formulas</a:t>
            </a:r>
          </a:p>
          <a:p>
            <a:pPr lvl="1">
              <a:spcAft>
                <a:spcPts val="0"/>
              </a:spcAft>
            </a:pPr>
            <a:r>
              <a:rPr lang="en-US" sz="2400" dirty="0">
                <a:latin typeface="Bodoni MT" panose="02070603080606020203" pitchFamily="18" charset="0"/>
              </a:rPr>
              <a:t>3% @ 50		3% @ 55		2.7% @ 57</a:t>
            </a:r>
          </a:p>
          <a:p>
            <a:pPr>
              <a:spcAft>
                <a:spcPts val="0"/>
              </a:spcAft>
            </a:pPr>
            <a:r>
              <a:rPr lang="en-US" dirty="0">
                <a:latin typeface="Bodoni MT" panose="02070603080606020203" pitchFamily="18" charset="0"/>
              </a:rPr>
              <a:t>Simple Retirement Calculation</a:t>
            </a:r>
          </a:p>
          <a:p>
            <a:pPr lvl="1">
              <a:spcAft>
                <a:spcPts val="0"/>
              </a:spcAft>
            </a:pPr>
            <a:r>
              <a:rPr lang="en-US" sz="2400" dirty="0">
                <a:latin typeface="Bodoni MT" panose="02070603080606020203" pitchFamily="18" charset="0"/>
              </a:rPr>
              <a:t>Years of Service X Formula Percentage X Salary = Retirement Salary</a:t>
            </a:r>
          </a:p>
          <a:p>
            <a:pPr lvl="1">
              <a:spcAft>
                <a:spcPts val="0"/>
              </a:spcAft>
            </a:pPr>
            <a:r>
              <a:rPr lang="en-US" sz="2400" dirty="0">
                <a:latin typeface="Bodoni MT" panose="02070603080606020203" pitchFamily="18" charset="0"/>
              </a:rPr>
              <a:t>Factors that Impact Retirement</a:t>
            </a:r>
          </a:p>
          <a:p>
            <a:pPr lvl="2">
              <a:spcAft>
                <a:spcPts val="0"/>
              </a:spcAft>
            </a:pPr>
            <a:r>
              <a:rPr lang="en-US" sz="2400" dirty="0">
                <a:latin typeface="Bodoni MT" panose="02070603080606020203" pitchFamily="18" charset="0"/>
              </a:rPr>
              <a:t>Age at Retirement</a:t>
            </a:r>
          </a:p>
          <a:p>
            <a:pPr lvl="2">
              <a:spcAft>
                <a:spcPts val="0"/>
              </a:spcAft>
            </a:pPr>
            <a:r>
              <a:rPr lang="en-US" sz="2400" dirty="0">
                <a:latin typeface="Bodoni MT" panose="02070603080606020203" pitchFamily="18" charset="0"/>
              </a:rPr>
              <a:t>Single Highest Year vs. Highest Years of Salary</a:t>
            </a:r>
          </a:p>
          <a:p>
            <a:pPr lvl="2">
              <a:spcAft>
                <a:spcPts val="0"/>
              </a:spcAft>
            </a:pPr>
            <a:r>
              <a:rPr lang="en-US" sz="2400" dirty="0">
                <a:latin typeface="Bodoni MT" panose="02070603080606020203" pitchFamily="18" charset="0"/>
              </a:rPr>
              <a:t>Incentive Pays</a:t>
            </a:r>
          </a:p>
          <a:p>
            <a:pPr lvl="2">
              <a:spcAft>
                <a:spcPts val="0"/>
              </a:spcAft>
            </a:pPr>
            <a:r>
              <a:rPr lang="en-US" sz="2400" dirty="0">
                <a:latin typeface="Bodoni MT" panose="02070603080606020203" pitchFamily="18" charset="0"/>
              </a:rPr>
              <a:t>Number of Pension Formulas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38D547-99EB-4F60-A3F7-1954CA701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9303" y="6578600"/>
            <a:ext cx="542697" cy="279400"/>
          </a:xfrm>
        </p:spPr>
        <p:txBody>
          <a:bodyPr/>
          <a:lstStyle/>
          <a:p>
            <a:fld id="{83526D44-CF30-41BF-A1C9-90B0BD762887}" type="slidenum">
              <a:rPr lang="en-US" sz="1200" smtClean="0"/>
              <a:t>11</a:t>
            </a:fld>
            <a:endParaRPr lang="en-US" sz="1200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9D964FD5-2F31-491A-BB84-D9D908F94A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271" y="642733"/>
            <a:ext cx="1120588" cy="819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85702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1CB8C10-9896-4AC3-9F2A-79EDFFB41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9303" y="6578600"/>
            <a:ext cx="542697" cy="279400"/>
          </a:xfrm>
        </p:spPr>
        <p:txBody>
          <a:bodyPr/>
          <a:lstStyle/>
          <a:p>
            <a:fld id="{83526D44-CF30-41BF-A1C9-90B0BD762887}" type="slidenum">
              <a:rPr lang="en-US" sz="1200" smtClean="0"/>
              <a:t>12</a:t>
            </a:fld>
            <a:endParaRPr lang="en-US" sz="1200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CECD602-B1DF-44F5-99D3-A23E487F442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21901" y="664681"/>
            <a:ext cx="9601200" cy="1303337"/>
          </a:xfrm>
        </p:spPr>
        <p:txBody>
          <a:bodyPr>
            <a:normAutofit fontScale="90000"/>
          </a:bodyPr>
          <a:lstStyle/>
          <a:p>
            <a:r>
              <a:rPr lang="en-US" sz="5600" dirty="0">
                <a:latin typeface="Bodoni MT" panose="02070603080606020203" pitchFamily="18" charset="0"/>
              </a:rPr>
              <a:t>How do CalPERS Pensions Work?</a:t>
            </a:r>
            <a:br>
              <a:rPr lang="en-US" dirty="0">
                <a:latin typeface="Bodoni MT" panose="02070603080606020203" pitchFamily="18" charset="0"/>
              </a:rPr>
            </a:b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B8310FE-E4E2-4C60-9FC5-BFAB57AEEA0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65110" y="1688841"/>
            <a:ext cx="10674221" cy="428015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>
                <a:latin typeface="Bodoni MT" panose="02070603080606020203" pitchFamily="18" charset="0"/>
              </a:rPr>
              <a:t>Sample Retirement Calculation:</a:t>
            </a:r>
          </a:p>
          <a:p>
            <a:pPr marL="0" indent="0">
              <a:buNone/>
            </a:pPr>
            <a:endParaRPr lang="en-US" sz="3600" dirty="0">
              <a:latin typeface="Bodoni MT" panose="02070603080606020203" pitchFamily="18" charset="0"/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0066FF"/>
                </a:solidFill>
                <a:latin typeface="Bodoni MT" panose="02070603080606020203" pitchFamily="18" charset="0"/>
              </a:rPr>
              <a:t>Years of Service </a:t>
            </a:r>
            <a:r>
              <a:rPr lang="en-US" sz="2800" dirty="0">
                <a:latin typeface="Bodoni MT" panose="02070603080606020203" pitchFamily="18" charset="0"/>
              </a:rPr>
              <a:t>X </a:t>
            </a:r>
            <a:r>
              <a:rPr lang="en-US" sz="2800" dirty="0">
                <a:solidFill>
                  <a:srgbClr val="0066FF"/>
                </a:solidFill>
                <a:latin typeface="Bodoni MT" panose="02070603080606020203" pitchFamily="18" charset="0"/>
              </a:rPr>
              <a:t>Formula Percentage </a:t>
            </a:r>
            <a:r>
              <a:rPr lang="en-US" sz="2800" dirty="0">
                <a:latin typeface="Bodoni MT" panose="02070603080606020203" pitchFamily="18" charset="0"/>
              </a:rPr>
              <a:t>X </a:t>
            </a:r>
            <a:r>
              <a:rPr lang="en-US" sz="2800" dirty="0">
                <a:solidFill>
                  <a:srgbClr val="0066FF"/>
                </a:solidFill>
                <a:latin typeface="Bodoni MT" panose="02070603080606020203" pitchFamily="18" charset="0"/>
              </a:rPr>
              <a:t>Salary</a:t>
            </a:r>
            <a:r>
              <a:rPr lang="en-US" sz="2800" dirty="0">
                <a:latin typeface="Bodoni MT" panose="02070603080606020203" pitchFamily="18" charset="0"/>
              </a:rPr>
              <a:t> = </a:t>
            </a:r>
            <a:r>
              <a:rPr lang="en-US" sz="2800" dirty="0">
                <a:solidFill>
                  <a:srgbClr val="0066FF"/>
                </a:solidFill>
                <a:latin typeface="Bodoni MT" panose="02070603080606020203" pitchFamily="18" charset="0"/>
              </a:rPr>
              <a:t>Retirement Salary</a:t>
            </a:r>
          </a:p>
          <a:p>
            <a:pPr marL="0" indent="0" algn="ctr">
              <a:buNone/>
            </a:pPr>
            <a:r>
              <a:rPr lang="en-US" sz="3600" dirty="0">
                <a:latin typeface="Bodoni MT" panose="02070603080606020203" pitchFamily="18" charset="0"/>
              </a:rPr>
              <a:t>30 years X 2% X $60,000 = $36,000/year</a:t>
            </a:r>
          </a:p>
          <a:p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9772ED7-1050-40EB-914F-AF7B91364B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271" y="642733"/>
            <a:ext cx="1120588" cy="819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27497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E4BFB85-ECA2-4286-ACBB-B60E272691B2}"/>
              </a:ext>
            </a:extLst>
          </p:cNvPr>
          <p:cNvSpPr txBox="1">
            <a:spLocks/>
          </p:cNvSpPr>
          <p:nvPr/>
        </p:nvSpPr>
        <p:spPr>
          <a:xfrm>
            <a:off x="813732" y="1102016"/>
            <a:ext cx="10453688" cy="98583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7200" b="1">
                <a:latin typeface="Bodoni MT" panose="02070603080606020203" pitchFamily="18" charset="0"/>
              </a:rPr>
              <a:t>Why Are We Here?</a:t>
            </a:r>
            <a:br>
              <a:rPr lang="en-US" sz="6000" b="1"/>
            </a:br>
            <a:endParaRPr lang="en-US" sz="6000" b="1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A52D8E4-84A7-4150-96E1-64D0BC9A965C}"/>
              </a:ext>
            </a:extLst>
          </p:cNvPr>
          <p:cNvSpPr txBox="1">
            <a:spLocks/>
          </p:cNvSpPr>
          <p:nvPr/>
        </p:nvSpPr>
        <p:spPr>
          <a:xfrm>
            <a:off x="478173" y="1782239"/>
            <a:ext cx="11171130" cy="444658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lvl="2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4100" dirty="0">
                <a:latin typeface="Bodoni MT" panose="02070603080606020203" pitchFamily="18" charset="0"/>
              </a:rPr>
              <a:t>What is CalPERS?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4100" dirty="0">
                <a:latin typeface="Bodoni MT" panose="02070603080606020203" pitchFamily="18" charset="0"/>
              </a:rPr>
              <a:t>How Do CalPERS Pensions Work?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4100" dirty="0">
                <a:highlight>
                  <a:srgbClr val="FFFF00"/>
                </a:highlight>
                <a:latin typeface="Bodoni MT" panose="02070603080606020203" pitchFamily="18" charset="0"/>
              </a:rPr>
              <a:t>Is there Enough Funding?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4100" dirty="0">
                <a:latin typeface="Bodoni MT" panose="02070603080606020203" pitchFamily="18" charset="0"/>
              </a:rPr>
              <a:t>Why are Retirement Costs Increasing?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4100" dirty="0">
                <a:latin typeface="Bodoni MT" panose="02070603080606020203" pitchFamily="18" charset="0"/>
              </a:rPr>
              <a:t>What is the Financial Impact to the City of West Covina?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4100" dirty="0">
                <a:latin typeface="Bodoni MT" panose="02070603080606020203" pitchFamily="18" charset="0"/>
              </a:rPr>
              <a:t>What is the Impact on City of West Covina Residents and Employees?</a:t>
            </a:r>
          </a:p>
          <a:p>
            <a:endParaRPr lang="en-US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C4C51867-646C-48BD-8C98-0E6A08CC0D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45" y="648970"/>
            <a:ext cx="1120588" cy="819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8CBDD51D-8A72-463A-8E81-9AB30E4B4550}"/>
              </a:ext>
            </a:extLst>
          </p:cNvPr>
          <p:cNvSpPr txBox="1">
            <a:spLocks/>
          </p:cNvSpPr>
          <p:nvPr/>
        </p:nvSpPr>
        <p:spPr>
          <a:xfrm>
            <a:off x="11649303" y="6566017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3526D44-CF30-41BF-A1C9-90B0BD762887}" type="slidenum">
              <a:rPr lang="en-US" sz="1200" smtClean="0"/>
              <a:pPr/>
              <a:t>13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884079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235D6-BF94-4FA1-9A39-DB4BF8B351D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68647" y="526601"/>
            <a:ext cx="12182428" cy="1554162"/>
          </a:xfrm>
        </p:spPr>
        <p:txBody>
          <a:bodyPr>
            <a:noAutofit/>
          </a:bodyPr>
          <a:lstStyle/>
          <a:p>
            <a:r>
              <a:rPr lang="en-US" sz="4800" b="1" dirty="0">
                <a:latin typeface="Bodoni MT" panose="02070603080606020203" pitchFamily="18" charset="0"/>
              </a:rPr>
              <a:t>Is there Enough Funding?</a:t>
            </a:r>
            <a:br>
              <a:rPr lang="en-US" sz="4800" b="1" dirty="0">
                <a:latin typeface="Bodoni MT" panose="02070603080606020203" pitchFamily="18" charset="0"/>
              </a:rPr>
            </a:br>
            <a:endParaRPr lang="en-US" sz="4800" b="1" dirty="0">
              <a:latin typeface="Bodoni MT" panose="020706030806060202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D89C03-0870-4248-A77A-BD3FB99C52C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15361" y="2276669"/>
            <a:ext cx="11009312" cy="3964124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spcAft>
                <a:spcPts val="200"/>
              </a:spcAft>
            </a:pPr>
            <a:endParaRPr lang="en-US" sz="2200" dirty="0">
              <a:latin typeface="Bodoni MT" panose="02070603080606020203" pitchFamily="18" charset="0"/>
            </a:endParaRPr>
          </a:p>
          <a:p>
            <a:pPr>
              <a:spcBef>
                <a:spcPts val="0"/>
              </a:spcBef>
              <a:spcAft>
                <a:spcPts val="200"/>
              </a:spcAft>
            </a:pPr>
            <a:endParaRPr lang="en-US" sz="2200" dirty="0">
              <a:latin typeface="Bodoni MT" panose="02070603080606020203" pitchFamily="18" charset="0"/>
            </a:endParaRPr>
          </a:p>
          <a:p>
            <a:pPr>
              <a:spcBef>
                <a:spcPts val="0"/>
              </a:spcBef>
              <a:spcAft>
                <a:spcPts val="200"/>
              </a:spcAft>
            </a:pPr>
            <a:endParaRPr lang="en-US" sz="2200" dirty="0">
              <a:latin typeface="Bodoni MT" panose="02070603080606020203" pitchFamily="18" charset="0"/>
            </a:endParaRPr>
          </a:p>
          <a:p>
            <a:pPr>
              <a:spcBef>
                <a:spcPts val="0"/>
              </a:spcBef>
              <a:spcAft>
                <a:spcPts val="200"/>
              </a:spcAft>
            </a:pPr>
            <a:endParaRPr lang="en-US" sz="2200" dirty="0">
              <a:latin typeface="Bodoni MT" panose="02070603080606020203" pitchFamily="18" charset="0"/>
            </a:endParaRPr>
          </a:p>
          <a:p>
            <a:pPr>
              <a:spcBef>
                <a:spcPts val="0"/>
              </a:spcBef>
              <a:spcAft>
                <a:spcPts val="200"/>
              </a:spcAft>
            </a:pPr>
            <a:endParaRPr lang="en-US" sz="2200" dirty="0">
              <a:latin typeface="Bodoni MT" panose="02070603080606020203" pitchFamily="18" charset="0"/>
            </a:endParaRPr>
          </a:p>
          <a:p>
            <a:pPr>
              <a:spcBef>
                <a:spcPts val="0"/>
              </a:spcBef>
              <a:spcAft>
                <a:spcPts val="300"/>
              </a:spcAft>
            </a:pPr>
            <a:endParaRPr lang="en-US" sz="2200" dirty="0">
              <a:latin typeface="Bodoni MT" panose="02070603080606020203" pitchFamily="18" charset="0"/>
            </a:endParaRPr>
          </a:p>
          <a:p>
            <a:pPr>
              <a:spcBef>
                <a:spcPts val="0"/>
              </a:spcBef>
              <a:spcAft>
                <a:spcPts val="500"/>
              </a:spcAft>
            </a:pPr>
            <a:r>
              <a:rPr lang="en-US" sz="2200" dirty="0">
                <a:latin typeface="Bodoni MT" panose="02070603080606020203" pitchFamily="18" charset="0"/>
              </a:rPr>
              <a:t>As of July 2017, CalPERS is only 68% funded.</a:t>
            </a:r>
          </a:p>
          <a:p>
            <a:pPr>
              <a:spcBef>
                <a:spcPts val="0"/>
              </a:spcBef>
              <a:spcAft>
                <a:spcPts val="500"/>
              </a:spcAft>
            </a:pPr>
            <a:r>
              <a:rPr lang="en-US" sz="2200" dirty="0">
                <a:latin typeface="Bodoni MT" panose="02070603080606020203" pitchFamily="18" charset="0"/>
              </a:rPr>
              <a:t>Means there is only 68 cents for every dollar needed to fund retiree benefits</a:t>
            </a:r>
          </a:p>
          <a:p>
            <a:pPr>
              <a:spcBef>
                <a:spcPts val="0"/>
              </a:spcBef>
              <a:spcAft>
                <a:spcPts val="500"/>
              </a:spcAft>
            </a:pPr>
            <a:r>
              <a:rPr lang="en-US" sz="2200" dirty="0">
                <a:latin typeface="Bodoni MT" panose="02070603080606020203" pitchFamily="18" charset="0"/>
              </a:rPr>
              <a:t>CalPERS goal is to be 100% funded.</a:t>
            </a:r>
          </a:p>
          <a:p>
            <a:pPr>
              <a:spcBef>
                <a:spcPts val="0"/>
              </a:spcBef>
              <a:spcAft>
                <a:spcPts val="500"/>
              </a:spcAft>
            </a:pPr>
            <a:r>
              <a:rPr lang="en-US" sz="2200" dirty="0">
                <a:latin typeface="Bodoni MT" panose="02070603080606020203" pitchFamily="18" charset="0"/>
              </a:rPr>
              <a:t>Experts warn that the system may no longer be viable if the funding level drops below  50-55% funded.</a:t>
            </a:r>
          </a:p>
          <a:p>
            <a:endParaRPr lang="en-US" dirty="0"/>
          </a:p>
        </p:txBody>
      </p:sp>
      <p:graphicFrame>
        <p:nvGraphicFramePr>
          <p:cNvPr id="17" name="Diagram 16">
            <a:extLst>
              <a:ext uri="{FF2B5EF4-FFF2-40B4-BE49-F238E27FC236}">
                <a16:creationId xmlns:a16="http://schemas.microsoft.com/office/drawing/2014/main" id="{3B60F3FE-8CCE-4443-A4A7-9DF63D37D6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60943642"/>
              </p:ext>
            </p:extLst>
          </p:nvPr>
        </p:nvGraphicFramePr>
        <p:xfrm>
          <a:off x="2466574" y="1468073"/>
          <a:ext cx="7053277" cy="24639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7570B8-5E9C-486C-9928-3C0863298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9303" y="6578600"/>
            <a:ext cx="542697" cy="279400"/>
          </a:xfrm>
        </p:spPr>
        <p:txBody>
          <a:bodyPr/>
          <a:lstStyle/>
          <a:p>
            <a:fld id="{83526D44-CF30-41BF-A1C9-90B0BD762887}" type="slidenum">
              <a:rPr lang="en-US" sz="1200" smtClean="0"/>
              <a:t>14</a:t>
            </a:fld>
            <a:endParaRPr lang="en-US" sz="1200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FA2BB9EA-94BC-42E4-AEB1-C25E41F2D2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45" y="648970"/>
            <a:ext cx="1120588" cy="819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52289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F9D90-633A-4620-962E-A7594D8C5E6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55673" y="315424"/>
            <a:ext cx="11093450" cy="1409700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latin typeface="Bodoni MT" panose="02070603080606020203" pitchFamily="18" charset="0"/>
              </a:rPr>
              <a:t>City of West Covina Fun</a:t>
            </a:r>
            <a:r>
              <a:rPr lang="en-US" sz="6600" b="1" dirty="0">
                <a:latin typeface="Bodoni MT" panose="02070603080606020203" pitchFamily="18" charset="0"/>
              </a:rPr>
              <a:t>ding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BFF0B6-43B6-48A6-9AAC-7C7449DF1886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841972" y="1676297"/>
            <a:ext cx="4719638" cy="576263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sz="4800" b="1" dirty="0">
                <a:solidFill>
                  <a:schemeClr val="tx1"/>
                </a:solidFill>
                <a:latin typeface="Bodoni MT" panose="02070603080606020203" pitchFamily="18" charset="0"/>
              </a:rPr>
              <a:t>Miscellaneous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E2D04C39-ED77-47CD-9EF0-DC7A1322F324}"/>
              </a:ext>
            </a:extLst>
          </p:cNvPr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285673262"/>
              </p:ext>
            </p:extLst>
          </p:nvPr>
        </p:nvGraphicFramePr>
        <p:xfrm>
          <a:off x="949557" y="2443047"/>
          <a:ext cx="4504468" cy="31926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2BDE3B-0F8A-4BA4-8293-139AC9E27D85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324426" y="1647214"/>
            <a:ext cx="4718050" cy="576263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sz="4800" b="1" dirty="0">
                <a:solidFill>
                  <a:schemeClr val="tx1"/>
                </a:solidFill>
                <a:latin typeface="Bodoni MT" panose="02070603080606020203" pitchFamily="18" charset="0"/>
              </a:rPr>
              <a:t>Public Safety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EDA7AA-3535-4AB4-BB96-19AB079A7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9303" y="6578600"/>
            <a:ext cx="542697" cy="279400"/>
          </a:xfrm>
        </p:spPr>
        <p:txBody>
          <a:bodyPr/>
          <a:lstStyle/>
          <a:p>
            <a:fld id="{83526D44-CF30-41BF-A1C9-90B0BD762887}" type="slidenum">
              <a:rPr lang="en-US" sz="1200" smtClean="0"/>
              <a:t>15</a:t>
            </a:fld>
            <a:endParaRPr lang="en-US" sz="1200"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2F9D9EBD-91AF-4860-9590-01068F7763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44" y="646127"/>
            <a:ext cx="1023716" cy="748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91E7667-A051-4AE2-A46B-D4FA29C58202}"/>
              </a:ext>
            </a:extLst>
          </p:cNvPr>
          <p:cNvCxnSpPr>
            <a:cxnSpLocks/>
          </p:cNvCxnSpPr>
          <p:nvPr/>
        </p:nvCxnSpPr>
        <p:spPr>
          <a:xfrm>
            <a:off x="5454025" y="2985796"/>
            <a:ext cx="18166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D2FA5E5-6604-4275-8B9D-D9BC67A773CB}"/>
              </a:ext>
            </a:extLst>
          </p:cNvPr>
          <p:cNvCxnSpPr>
            <a:cxnSpLocks/>
          </p:cNvCxnSpPr>
          <p:nvPr/>
        </p:nvCxnSpPr>
        <p:spPr>
          <a:xfrm>
            <a:off x="5635690" y="2985796"/>
            <a:ext cx="0" cy="14099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4C48F4C-C058-4907-8000-E686F20FD6E3}"/>
              </a:ext>
            </a:extLst>
          </p:cNvPr>
          <p:cNvCxnSpPr>
            <a:cxnSpLocks/>
          </p:cNvCxnSpPr>
          <p:nvPr/>
        </p:nvCxnSpPr>
        <p:spPr>
          <a:xfrm>
            <a:off x="5150498" y="4395759"/>
            <a:ext cx="4851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69272F89-9061-4826-B2AA-8DD7E6B033A6}"/>
              </a:ext>
            </a:extLst>
          </p:cNvPr>
          <p:cNvSpPr txBox="1"/>
          <p:nvPr/>
        </p:nvSpPr>
        <p:spPr>
          <a:xfrm>
            <a:off x="5572297" y="3828696"/>
            <a:ext cx="8018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Bodoni MT" panose="02070603080606020203" pitchFamily="18" charset="0"/>
              </a:rPr>
              <a:t>UAL</a:t>
            </a:r>
          </a:p>
          <a:p>
            <a:r>
              <a:rPr lang="en-US" dirty="0">
                <a:latin typeface="Bodoni MT" panose="02070603080606020203" pitchFamily="18" charset="0"/>
              </a:rPr>
              <a:t>28.6%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56230C8-E614-4D40-98FD-4DD5006B1CC7}"/>
              </a:ext>
            </a:extLst>
          </p:cNvPr>
          <p:cNvCxnSpPr>
            <a:cxnSpLocks/>
          </p:cNvCxnSpPr>
          <p:nvPr/>
        </p:nvCxnSpPr>
        <p:spPr>
          <a:xfrm flipH="1">
            <a:off x="10806514" y="2892489"/>
            <a:ext cx="1476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2F2D887-B118-409E-96B3-3867EE0C34AA}"/>
              </a:ext>
            </a:extLst>
          </p:cNvPr>
          <p:cNvCxnSpPr>
            <a:cxnSpLocks/>
          </p:cNvCxnSpPr>
          <p:nvPr/>
        </p:nvCxnSpPr>
        <p:spPr>
          <a:xfrm>
            <a:off x="10954150" y="2892489"/>
            <a:ext cx="0" cy="15032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FF001D1-F940-4CBD-99E5-FB511472CC4C}"/>
              </a:ext>
            </a:extLst>
          </p:cNvPr>
          <p:cNvCxnSpPr>
            <a:cxnSpLocks/>
          </p:cNvCxnSpPr>
          <p:nvPr/>
        </p:nvCxnSpPr>
        <p:spPr>
          <a:xfrm>
            <a:off x="10513339" y="4382278"/>
            <a:ext cx="45057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EEFBD80-C0CC-44AE-9566-EADF487CA642}"/>
              </a:ext>
            </a:extLst>
          </p:cNvPr>
          <p:cNvGrpSpPr/>
          <p:nvPr/>
        </p:nvGrpSpPr>
        <p:grpSpPr>
          <a:xfrm>
            <a:off x="6324426" y="2463829"/>
            <a:ext cx="4504468" cy="1043934"/>
            <a:chOff x="0" y="0"/>
            <a:chExt cx="4504468" cy="1043934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A792EAF6-78E9-4AFD-926E-EF431A189B4B}"/>
                </a:ext>
              </a:extLst>
            </p:cNvPr>
            <p:cNvSpPr/>
            <p:nvPr/>
          </p:nvSpPr>
          <p:spPr>
            <a:xfrm>
              <a:off x="0" y="0"/>
              <a:ext cx="4504468" cy="1043934"/>
            </a:xfrm>
            <a:prstGeom prst="rect">
              <a:avLst/>
            </a:prstGeom>
            <a:solidFill>
              <a:srgbClr val="33993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FE10159-6078-4466-A555-666202CB3084}"/>
                </a:ext>
              </a:extLst>
            </p:cNvPr>
            <p:cNvSpPr txBox="1"/>
            <p:nvPr/>
          </p:nvSpPr>
          <p:spPr>
            <a:xfrm>
              <a:off x="0" y="0"/>
              <a:ext cx="4504468" cy="10439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1760" tIns="111760" rIns="111760" bIns="111760" numCol="1" spcCol="1270" anchor="ctr" anchorCtr="0">
              <a:noAutofit/>
            </a:bodyPr>
            <a:lstStyle/>
            <a:p>
              <a:pPr marL="0" lvl="0" indent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4400" kern="1200" dirty="0"/>
                <a:t>100% Goal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5A890E1-49D7-40D2-9C56-748F684FA233}"/>
              </a:ext>
            </a:extLst>
          </p:cNvPr>
          <p:cNvGrpSpPr/>
          <p:nvPr/>
        </p:nvGrpSpPr>
        <p:grpSpPr>
          <a:xfrm>
            <a:off x="6578613" y="3550434"/>
            <a:ext cx="3934726" cy="977867"/>
            <a:chOff x="284870" y="1151951"/>
            <a:chExt cx="3934726" cy="977867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E4A3A3D1-3C66-4822-B551-C6FF9A6FCB88}"/>
                </a:ext>
              </a:extLst>
            </p:cNvPr>
            <p:cNvSpPr/>
            <p:nvPr/>
          </p:nvSpPr>
          <p:spPr>
            <a:xfrm>
              <a:off x="284870" y="1151951"/>
              <a:ext cx="3934726" cy="977867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96CEED8-BD10-44B6-9467-11368E134E0F}"/>
                </a:ext>
              </a:extLst>
            </p:cNvPr>
            <p:cNvSpPr txBox="1"/>
            <p:nvPr/>
          </p:nvSpPr>
          <p:spPr>
            <a:xfrm>
              <a:off x="284870" y="1151951"/>
              <a:ext cx="3934726" cy="9778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1760" tIns="111760" rIns="111760" bIns="111760" numCol="1" spcCol="1270" anchor="ctr" anchorCtr="0">
              <a:noAutofit/>
            </a:bodyPr>
            <a:lstStyle/>
            <a:p>
              <a:pPr marL="0" lvl="0" indent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4400" dirty="0">
                  <a:solidFill>
                    <a:schemeClr val="tx1"/>
                  </a:solidFill>
                </a:rPr>
                <a:t>61.8</a:t>
              </a:r>
              <a:r>
                <a:rPr lang="en-US" sz="4400" kern="1200" dirty="0">
                  <a:solidFill>
                    <a:schemeClr val="tx1"/>
                  </a:solidFill>
                </a:rPr>
                <a:t>% Current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B500469-727D-4B3E-8CD6-38E0B757E84D}"/>
              </a:ext>
            </a:extLst>
          </p:cNvPr>
          <p:cNvGrpSpPr/>
          <p:nvPr/>
        </p:nvGrpSpPr>
        <p:grpSpPr>
          <a:xfrm>
            <a:off x="6973715" y="4680883"/>
            <a:ext cx="3357893" cy="954807"/>
            <a:chOff x="573287" y="2237071"/>
            <a:chExt cx="3357893" cy="954807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277CFF7-6D1B-4B51-B6D0-AB3BD61FAE6C}"/>
                </a:ext>
              </a:extLst>
            </p:cNvPr>
            <p:cNvSpPr/>
            <p:nvPr/>
          </p:nvSpPr>
          <p:spPr>
            <a:xfrm>
              <a:off x="573287" y="2237071"/>
              <a:ext cx="3357893" cy="954807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1374B68-F803-44CC-BAF8-222F7D5FAC1F}"/>
                </a:ext>
              </a:extLst>
            </p:cNvPr>
            <p:cNvSpPr txBox="1"/>
            <p:nvPr/>
          </p:nvSpPr>
          <p:spPr>
            <a:xfrm>
              <a:off x="573287" y="2237071"/>
              <a:ext cx="3357893" cy="9548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1280" tIns="81280" rIns="81280" bIns="81280" numCol="1" spcCol="1270" anchor="ctr" anchorCtr="0">
              <a:noAutofit/>
            </a:bodyPr>
            <a:lstStyle/>
            <a:p>
              <a:pPr marL="0" lvl="0" indent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200" kern="1200" dirty="0"/>
                <a:t>50% Danger zone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3C8E0CEA-7979-42D9-96FA-E1DC37B0C77E}"/>
              </a:ext>
            </a:extLst>
          </p:cNvPr>
          <p:cNvSpPr txBox="1"/>
          <p:nvPr/>
        </p:nvSpPr>
        <p:spPr>
          <a:xfrm>
            <a:off x="10880332" y="3828696"/>
            <a:ext cx="8018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Bodoni MT" panose="02070603080606020203" pitchFamily="18" charset="0"/>
              </a:rPr>
              <a:t>UAL</a:t>
            </a:r>
          </a:p>
          <a:p>
            <a:r>
              <a:rPr lang="en-US" dirty="0">
                <a:latin typeface="Bodoni MT" panose="02070603080606020203" pitchFamily="18" charset="0"/>
              </a:rPr>
              <a:t>38.2%</a:t>
            </a:r>
          </a:p>
        </p:txBody>
      </p:sp>
    </p:spTree>
    <p:extLst>
      <p:ext uri="{BB962C8B-B14F-4D97-AF65-F5344CB8AC3E}">
        <p14:creationId xmlns:p14="http://schemas.microsoft.com/office/powerpoint/2010/main" val="33250494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7611C74-145B-4CA7-B7ED-7B280766C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9303" y="6578600"/>
            <a:ext cx="542697" cy="279400"/>
          </a:xfrm>
        </p:spPr>
        <p:txBody>
          <a:bodyPr/>
          <a:lstStyle/>
          <a:p>
            <a:fld id="{83526D44-CF30-41BF-A1C9-90B0BD762887}" type="slidenum">
              <a:rPr lang="en-US" sz="1200"/>
              <a:t>16</a:t>
            </a:fld>
            <a:endParaRPr lang="en-US" sz="1200" dirty="0"/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A22CB66A-40FE-4F80-ACCE-8878BB109E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49" y="660304"/>
            <a:ext cx="1120588" cy="819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Oval 22">
            <a:extLst>
              <a:ext uri="{FF2B5EF4-FFF2-40B4-BE49-F238E27FC236}">
                <a16:creationId xmlns:a16="http://schemas.microsoft.com/office/drawing/2014/main" id="{CC8AEE1E-0C83-4958-A9AF-7636D5051092}"/>
              </a:ext>
            </a:extLst>
          </p:cNvPr>
          <p:cNvSpPr/>
          <p:nvPr/>
        </p:nvSpPr>
        <p:spPr>
          <a:xfrm>
            <a:off x="3848875" y="1764789"/>
            <a:ext cx="4506684" cy="127583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dirty="0">
                <a:latin typeface="Bodoni MT" panose="02070603080606020203" pitchFamily="18" charset="0"/>
              </a:rPr>
              <a:t>PENSION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9C958A7-0364-4189-A146-B3AA853D17A8}"/>
              </a:ext>
            </a:extLst>
          </p:cNvPr>
          <p:cNvSpPr txBox="1"/>
          <p:nvPr/>
        </p:nvSpPr>
        <p:spPr>
          <a:xfrm>
            <a:off x="8355559" y="5306349"/>
            <a:ext cx="1158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66CC"/>
                </a:solidFill>
              </a:rPr>
              <a:t>Discount Rate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AAF4F1E-804E-49A0-8CC0-0E319881259E}"/>
              </a:ext>
            </a:extLst>
          </p:cNvPr>
          <p:cNvCxnSpPr>
            <a:cxnSpLocks/>
          </p:cNvCxnSpPr>
          <p:nvPr/>
        </p:nvCxnSpPr>
        <p:spPr>
          <a:xfrm flipV="1">
            <a:off x="3515308" y="2934893"/>
            <a:ext cx="972714" cy="118075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96206354-7AF0-43DE-BA98-0A5FAA90B7FA}"/>
              </a:ext>
            </a:extLst>
          </p:cNvPr>
          <p:cNvSpPr txBox="1"/>
          <p:nvPr/>
        </p:nvSpPr>
        <p:spPr>
          <a:xfrm>
            <a:off x="2079558" y="4064528"/>
            <a:ext cx="20527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Bodoni MT" panose="02070603080606020203" pitchFamily="18" charset="0"/>
              </a:rPr>
              <a:t>Employer Contribution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57A2F5F-1B79-4C41-99B5-00BCA2172A23}"/>
              </a:ext>
            </a:extLst>
          </p:cNvPr>
          <p:cNvCxnSpPr>
            <a:cxnSpLocks/>
          </p:cNvCxnSpPr>
          <p:nvPr/>
        </p:nvCxnSpPr>
        <p:spPr>
          <a:xfrm flipV="1">
            <a:off x="6102218" y="3134222"/>
            <a:ext cx="0" cy="123257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42A14974-FD8B-470D-A2E4-3E2637A908DD}"/>
              </a:ext>
            </a:extLst>
          </p:cNvPr>
          <p:cNvSpPr txBox="1"/>
          <p:nvPr/>
        </p:nvSpPr>
        <p:spPr>
          <a:xfrm>
            <a:off x="5052524" y="4322506"/>
            <a:ext cx="20993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Bodoni MT" panose="02070603080606020203" pitchFamily="18" charset="0"/>
              </a:rPr>
              <a:t>Employee Contribution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9AB0C492-F55D-45F9-9A8F-F7965D759340}"/>
              </a:ext>
            </a:extLst>
          </p:cNvPr>
          <p:cNvCxnSpPr>
            <a:cxnSpLocks/>
          </p:cNvCxnSpPr>
          <p:nvPr/>
        </p:nvCxnSpPr>
        <p:spPr>
          <a:xfrm flipH="1" flipV="1">
            <a:off x="7669760" y="2964891"/>
            <a:ext cx="972714" cy="125116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A265FE71-5196-47EE-A74E-9634BCE3565C}"/>
              </a:ext>
            </a:extLst>
          </p:cNvPr>
          <p:cNvSpPr txBox="1"/>
          <p:nvPr/>
        </p:nvSpPr>
        <p:spPr>
          <a:xfrm>
            <a:off x="7669760" y="4167776"/>
            <a:ext cx="22766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Bodoni MT" panose="02070603080606020203" pitchFamily="18" charset="0"/>
              </a:rPr>
              <a:t>CalPERS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2AFEA48F-C820-4C83-8BB2-290D93BE5D6D}"/>
              </a:ext>
            </a:extLst>
          </p:cNvPr>
          <p:cNvCxnSpPr>
            <a:cxnSpLocks/>
          </p:cNvCxnSpPr>
          <p:nvPr/>
        </p:nvCxnSpPr>
        <p:spPr>
          <a:xfrm>
            <a:off x="8808094" y="4519263"/>
            <a:ext cx="0" cy="489571"/>
          </a:xfrm>
          <a:prstGeom prst="straightConnector1">
            <a:avLst/>
          </a:prstGeom>
          <a:ln w="28575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5391ED33-FC37-4133-93F7-8C138239D328}"/>
              </a:ext>
            </a:extLst>
          </p:cNvPr>
          <p:cNvSpPr txBox="1"/>
          <p:nvPr/>
        </p:nvSpPr>
        <p:spPr>
          <a:xfrm>
            <a:off x="7465458" y="4922670"/>
            <a:ext cx="3135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Bodoni MT" panose="02070603080606020203" pitchFamily="18" charset="0"/>
              </a:rPr>
              <a:t>Investment Earnings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C09F55D-B65C-4D92-9B84-A90706098E57}"/>
              </a:ext>
            </a:extLst>
          </p:cNvPr>
          <p:cNvSpPr txBox="1"/>
          <p:nvPr/>
        </p:nvSpPr>
        <p:spPr>
          <a:xfrm>
            <a:off x="552328" y="1693103"/>
            <a:ext cx="32965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Bodoni MT" panose="02070603080606020203" pitchFamily="18" charset="0"/>
              </a:rPr>
              <a:t>3 Legged Stool</a:t>
            </a:r>
          </a:p>
          <a:p>
            <a:pPr algn="ctr"/>
            <a:r>
              <a:rPr lang="en-US" sz="2400" dirty="0">
                <a:latin typeface="Bodoni MT" panose="02070603080606020203" pitchFamily="18" charset="0"/>
              </a:rPr>
              <a:t>(Shared Responsibility)</a:t>
            </a:r>
          </a:p>
        </p:txBody>
      </p:sp>
    </p:spTree>
    <p:extLst>
      <p:ext uri="{BB962C8B-B14F-4D97-AF65-F5344CB8AC3E}">
        <p14:creationId xmlns:p14="http://schemas.microsoft.com/office/powerpoint/2010/main" val="29626711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7BC1AB9-838C-4712-9D38-8FEB8FFCA444}"/>
              </a:ext>
            </a:extLst>
          </p:cNvPr>
          <p:cNvSpPr txBox="1"/>
          <p:nvPr/>
        </p:nvSpPr>
        <p:spPr>
          <a:xfrm>
            <a:off x="1741983" y="513429"/>
            <a:ext cx="86494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Bodoni MT" panose="02070603080606020203" pitchFamily="18" charset="0"/>
              </a:rPr>
              <a:t>City of West Covina</a:t>
            </a:r>
          </a:p>
        </p:txBody>
      </p:sp>
      <p:pic>
        <p:nvPicPr>
          <p:cNvPr id="25" name="Picture 2">
            <a:extLst>
              <a:ext uri="{FF2B5EF4-FFF2-40B4-BE49-F238E27FC236}">
                <a16:creationId xmlns:a16="http://schemas.microsoft.com/office/drawing/2014/main" id="{5A31C93C-E9AF-4102-98AB-C7045C1CF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95" y="652438"/>
            <a:ext cx="1120588" cy="819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9D0F5E52-05D2-4ED2-B58A-E90B801B1D87}"/>
              </a:ext>
            </a:extLst>
          </p:cNvPr>
          <p:cNvGrpSpPr/>
          <p:nvPr/>
        </p:nvGrpSpPr>
        <p:grpSpPr>
          <a:xfrm>
            <a:off x="2181713" y="2706942"/>
            <a:ext cx="2393576" cy="2512067"/>
            <a:chOff x="2058969" y="2454855"/>
            <a:chExt cx="2393576" cy="2512067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3E0A7AA7-2BE3-4E7D-82EB-9D9AA38D4970}"/>
                </a:ext>
              </a:extLst>
            </p:cNvPr>
            <p:cNvCxnSpPr>
              <a:cxnSpLocks/>
              <a:endCxn id="6" idx="3"/>
            </p:cNvCxnSpPr>
            <p:nvPr/>
          </p:nvCxnSpPr>
          <p:spPr>
            <a:xfrm flipV="1">
              <a:off x="3379488" y="2454855"/>
              <a:ext cx="1073057" cy="119928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A74ED24-56B5-4062-8EEB-8FB1CEDBE61B}"/>
                </a:ext>
              </a:extLst>
            </p:cNvPr>
            <p:cNvSpPr txBox="1"/>
            <p:nvPr/>
          </p:nvSpPr>
          <p:spPr>
            <a:xfrm>
              <a:off x="2058969" y="3615655"/>
              <a:ext cx="21391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Bodoni MT" panose="02070603080606020203" pitchFamily="18" charset="0"/>
                </a:rPr>
                <a:t>City Contributions</a:t>
              </a: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70C6A785-4EEB-4694-B7C7-8B45BC243DE7}"/>
                </a:ext>
              </a:extLst>
            </p:cNvPr>
            <p:cNvSpPr/>
            <p:nvPr/>
          </p:nvSpPr>
          <p:spPr>
            <a:xfrm>
              <a:off x="2313149" y="4446651"/>
              <a:ext cx="1185060" cy="52027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81D8EA8-AD89-4CC4-A7A3-B12B8EBBD60A}"/>
                </a:ext>
              </a:extLst>
            </p:cNvPr>
            <p:cNvSpPr txBox="1"/>
            <p:nvPr/>
          </p:nvSpPr>
          <p:spPr>
            <a:xfrm>
              <a:off x="2313633" y="4493218"/>
              <a:ext cx="12499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Bodoni MT" panose="02070603080606020203" pitchFamily="18" charset="0"/>
                </a:rPr>
                <a:t>$10.3M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C6A2EF55-858D-4C79-8E03-2726C29732D7}"/>
              </a:ext>
            </a:extLst>
          </p:cNvPr>
          <p:cNvGrpSpPr/>
          <p:nvPr/>
        </p:nvGrpSpPr>
        <p:grpSpPr>
          <a:xfrm>
            <a:off x="7205915" y="2723739"/>
            <a:ext cx="2915571" cy="2727638"/>
            <a:chOff x="7205915" y="2509143"/>
            <a:chExt cx="2915571" cy="2727638"/>
          </a:xfrm>
        </p:grpSpPr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122E63A2-04F7-4DEE-ADD3-707663F1889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205915" y="2509143"/>
              <a:ext cx="1266966" cy="1240736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520FAAA-6B44-4382-9E34-BA8857FD76C6}"/>
                </a:ext>
              </a:extLst>
            </p:cNvPr>
            <p:cNvSpPr txBox="1"/>
            <p:nvPr/>
          </p:nvSpPr>
          <p:spPr>
            <a:xfrm>
              <a:off x="7205915" y="3761414"/>
              <a:ext cx="291557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Bodoni MT" panose="02070603080606020203" pitchFamily="18" charset="0"/>
                </a:rPr>
                <a:t>CalPERS</a:t>
              </a:r>
            </a:p>
            <a:p>
              <a:pPr algn="ctr"/>
              <a:r>
                <a:rPr lang="en-US" sz="2400" dirty="0">
                  <a:latin typeface="Bodoni MT" panose="02070603080606020203" pitchFamily="18" charset="0"/>
                </a:rPr>
                <a:t>Investment Earnings</a:t>
              </a: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C1AF85D3-1581-40CA-A41E-4AFE5F376D34}"/>
                </a:ext>
              </a:extLst>
            </p:cNvPr>
            <p:cNvSpPr/>
            <p:nvPr/>
          </p:nvSpPr>
          <p:spPr>
            <a:xfrm>
              <a:off x="8202378" y="4683763"/>
              <a:ext cx="1168126" cy="55301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0D3BF47D-A6C2-489A-9A1F-5D4DEE14394F}"/>
                </a:ext>
              </a:extLst>
            </p:cNvPr>
            <p:cNvSpPr txBox="1"/>
            <p:nvPr/>
          </p:nvSpPr>
          <p:spPr>
            <a:xfrm>
              <a:off x="8296202" y="4729439"/>
              <a:ext cx="9804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Bodoni MT" panose="02070603080606020203" pitchFamily="18" charset="0"/>
                </a:rPr>
                <a:t>$1.3M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6DB5B17B-C072-405A-BFC7-DDCCD39A0D3A}"/>
              </a:ext>
            </a:extLst>
          </p:cNvPr>
          <p:cNvGrpSpPr/>
          <p:nvPr/>
        </p:nvGrpSpPr>
        <p:grpSpPr>
          <a:xfrm>
            <a:off x="4718950" y="2751194"/>
            <a:ext cx="3259150" cy="2919174"/>
            <a:chOff x="4763406" y="2668857"/>
            <a:chExt cx="3259150" cy="2919174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23EB9A1B-766F-4B4F-9ED2-E95039205F5C}"/>
                </a:ext>
              </a:extLst>
            </p:cNvPr>
            <p:cNvCxnSpPr>
              <a:cxnSpLocks/>
              <a:endCxn id="6" idx="4"/>
            </p:cNvCxnSpPr>
            <p:nvPr/>
          </p:nvCxnSpPr>
          <p:spPr>
            <a:xfrm flipV="1">
              <a:off x="5811679" y="2668857"/>
              <a:ext cx="0" cy="1211782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14DE96B-8192-447E-A3CA-555EC2C0A3AF}"/>
                </a:ext>
              </a:extLst>
            </p:cNvPr>
            <p:cNvSpPr txBox="1"/>
            <p:nvPr/>
          </p:nvSpPr>
          <p:spPr>
            <a:xfrm>
              <a:off x="4763406" y="3955671"/>
              <a:ext cx="217377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Bodoni MT" panose="02070603080606020203" pitchFamily="18" charset="0"/>
                </a:rPr>
                <a:t>Employee Contributions</a:t>
              </a: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DFBAD239-F1F0-487B-AC44-D91E4214B4AB}"/>
                </a:ext>
              </a:extLst>
            </p:cNvPr>
            <p:cNvSpPr/>
            <p:nvPr/>
          </p:nvSpPr>
          <p:spPr>
            <a:xfrm>
              <a:off x="5111773" y="4710253"/>
              <a:ext cx="1446245" cy="87777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F9FD44A7-0AFF-44F2-AB4D-4860B603D9B7}"/>
                </a:ext>
              </a:extLst>
            </p:cNvPr>
            <p:cNvSpPr txBox="1"/>
            <p:nvPr/>
          </p:nvSpPr>
          <p:spPr>
            <a:xfrm>
              <a:off x="5314424" y="4736896"/>
              <a:ext cx="11115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Bodoni MT" panose="02070603080606020203" pitchFamily="18" charset="0"/>
                </a:rPr>
                <a:t>$2.3M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2391FC85-D474-41B0-81E8-249D0275DEAD}"/>
                </a:ext>
              </a:extLst>
            </p:cNvPr>
            <p:cNvSpPr txBox="1"/>
            <p:nvPr/>
          </p:nvSpPr>
          <p:spPr>
            <a:xfrm>
              <a:off x="5187306" y="5029284"/>
              <a:ext cx="283525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Bodoni MT" panose="02070603080606020203" pitchFamily="18" charset="0"/>
                </a:rPr>
                <a:t>319 members</a:t>
              </a: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701EEE8E-0C9C-4311-A9A1-E2A58E87B37A}"/>
              </a:ext>
            </a:extLst>
          </p:cNvPr>
          <p:cNvSpPr txBox="1"/>
          <p:nvPr/>
        </p:nvSpPr>
        <p:spPr>
          <a:xfrm>
            <a:off x="9276678" y="2177515"/>
            <a:ext cx="16121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Bodoni MT" panose="02070603080606020203" pitchFamily="18" charset="0"/>
              </a:rPr>
              <a:t>&lt;$13.1M&gt;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Bodoni MT" panose="02070603080606020203" pitchFamily="18" charset="0"/>
              </a:rPr>
              <a:t>UAL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E7D2EFD-EA77-4285-BE8C-F25D66D4F6EE}"/>
              </a:ext>
            </a:extLst>
          </p:cNvPr>
          <p:cNvGrpSpPr/>
          <p:nvPr/>
        </p:nvGrpSpPr>
        <p:grpSpPr>
          <a:xfrm>
            <a:off x="3889573" y="1207557"/>
            <a:ext cx="3844212" cy="1461300"/>
            <a:chOff x="3889573" y="1207557"/>
            <a:chExt cx="3844212" cy="146130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59D0599-44A0-4854-A628-CF2E269263FC}"/>
                </a:ext>
              </a:extLst>
            </p:cNvPr>
            <p:cNvSpPr/>
            <p:nvPr/>
          </p:nvSpPr>
          <p:spPr>
            <a:xfrm>
              <a:off x="3889573" y="1207557"/>
              <a:ext cx="3844212" cy="14613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07173BAC-9961-4529-AEF6-0E36AA946614}"/>
                </a:ext>
              </a:extLst>
            </p:cNvPr>
            <p:cNvGrpSpPr/>
            <p:nvPr/>
          </p:nvGrpSpPr>
          <p:grpSpPr>
            <a:xfrm>
              <a:off x="4119614" y="1428121"/>
              <a:ext cx="3217369" cy="1127872"/>
              <a:chOff x="4158229" y="1465142"/>
              <a:chExt cx="3217369" cy="1127872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ADB5D4A-26D9-4DD5-A9F3-1DF3C63D9C9D}"/>
                  </a:ext>
                </a:extLst>
              </p:cNvPr>
              <p:cNvSpPr txBox="1"/>
              <p:nvPr/>
            </p:nvSpPr>
            <p:spPr>
              <a:xfrm>
                <a:off x="4234485" y="1465142"/>
                <a:ext cx="3141113" cy="6570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2000"/>
                  </a:lnSpc>
                </a:pPr>
                <a:r>
                  <a:rPr lang="en-US" sz="3600" dirty="0">
                    <a:latin typeface="Bodoni MT" panose="02070603080606020203" pitchFamily="18" charset="0"/>
                  </a:rPr>
                  <a:t>Pension</a:t>
                </a:r>
                <a:br>
                  <a:rPr lang="en-US" sz="3600" dirty="0">
                    <a:latin typeface="Bodoni MT" panose="02070603080606020203" pitchFamily="18" charset="0"/>
                  </a:rPr>
                </a:br>
                <a:r>
                  <a:rPr lang="en-US" sz="2000" dirty="0">
                    <a:latin typeface="Bodoni MT" panose="02070603080606020203" pitchFamily="18" charset="0"/>
                  </a:rPr>
                  <a:t>(</a:t>
                </a:r>
                <a:r>
                  <a:rPr lang="en-US" sz="1400" dirty="0">
                    <a:latin typeface="Bodoni MT" panose="02070603080606020203" pitchFamily="18" charset="0"/>
                  </a:rPr>
                  <a:t>748 Retirees</a:t>
                </a:r>
                <a:r>
                  <a:rPr lang="en-US" sz="2000" dirty="0">
                    <a:latin typeface="Bodoni MT" panose="02070603080606020203" pitchFamily="18" charset="0"/>
                  </a:rPr>
                  <a:t>)</a:t>
                </a:r>
                <a:r>
                  <a:rPr lang="en-US" sz="3200" dirty="0">
                    <a:latin typeface="Bodoni MT" panose="02070603080606020203" pitchFamily="18" charset="0"/>
                  </a:rPr>
                  <a:t> 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C9825F4-D33E-4099-806D-131E3DCADCC4}"/>
                  </a:ext>
                </a:extLst>
              </p:cNvPr>
              <p:cNvSpPr txBox="1"/>
              <p:nvPr/>
            </p:nvSpPr>
            <p:spPr>
              <a:xfrm>
                <a:off x="4158229" y="2096275"/>
                <a:ext cx="3141113" cy="4967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3000"/>
                  </a:lnSpc>
                </a:pPr>
                <a:r>
                  <a:rPr lang="en-US" sz="3200" dirty="0">
                    <a:latin typeface="Bodoni MT" panose="02070603080606020203" pitchFamily="18" charset="0"/>
                  </a:rPr>
                  <a:t>$27M</a:t>
                </a:r>
              </a:p>
            </p:txBody>
          </p:sp>
        </p:grp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ECA7D5-0A63-4993-9977-3DF163CB2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9303" y="6578600"/>
            <a:ext cx="542697" cy="279400"/>
          </a:xfrm>
        </p:spPr>
        <p:txBody>
          <a:bodyPr/>
          <a:lstStyle/>
          <a:p>
            <a:fld id="{83526D44-CF30-41BF-A1C9-90B0BD762887}" type="slidenum">
              <a:rPr lang="en-US" sz="1200" smtClean="0"/>
              <a:t>17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2625794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EE7447A-6DC5-4E86-BE3B-3180DC990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9303" y="6578600"/>
            <a:ext cx="542697" cy="279400"/>
          </a:xfrm>
        </p:spPr>
        <p:txBody>
          <a:bodyPr/>
          <a:lstStyle/>
          <a:p>
            <a:fld id="{83526D44-CF30-41BF-A1C9-90B0BD762887}" type="slidenum">
              <a:rPr lang="en-US" sz="1200" smtClean="0"/>
              <a:t>18</a:t>
            </a:fld>
            <a:endParaRPr lang="en-US" sz="12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577439F-2744-483F-B8BF-7D097C76B0C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36711" y="771928"/>
            <a:ext cx="8948057" cy="879237"/>
          </a:xfrm>
        </p:spPr>
        <p:txBody>
          <a:bodyPr>
            <a:noAutofit/>
          </a:bodyPr>
          <a:lstStyle/>
          <a:p>
            <a:r>
              <a:rPr lang="en-US" sz="6000" b="1" dirty="0">
                <a:latin typeface="Bodoni MT" panose="02070603080606020203" pitchFamily="18" charset="0"/>
              </a:rPr>
              <a:t>City of West Covina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088E52-01B5-430E-9C60-41F281F6948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136711" y="2082532"/>
            <a:ext cx="7929137" cy="2127379"/>
          </a:xfrm>
        </p:spPr>
        <p:txBody>
          <a:bodyPr>
            <a:normAutofit lnSpcReduction="10000"/>
          </a:bodyPr>
          <a:lstStyle/>
          <a:p>
            <a:pPr marL="3657600" lvl="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latin typeface="Bodoni MT" panose="02070603080606020203" pitchFamily="18" charset="0"/>
              </a:rPr>
              <a:t>							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latin typeface="Bodoni MT" panose="02070603080606020203" pitchFamily="18" charset="0"/>
              </a:rPr>
              <a:t>					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latin typeface="Bodoni MT" panose="02070603080606020203" pitchFamily="18" charset="0"/>
              </a:rPr>
              <a:t>								    </a:t>
            </a:r>
            <a:r>
              <a:rPr lang="en-US" sz="2800" b="1" dirty="0">
                <a:latin typeface="Bodoni MT" panose="02070603080606020203" pitchFamily="18" charset="0"/>
              </a:rPr>
              <a:t>FY 16-17</a:t>
            </a:r>
            <a:r>
              <a:rPr lang="en-US" sz="2800" dirty="0">
                <a:latin typeface="Bodoni MT" panose="02070603080606020203" pitchFamily="18" charset="0"/>
              </a:rPr>
              <a:t>		   </a:t>
            </a:r>
            <a:r>
              <a:rPr lang="en-US" sz="2800" b="1" dirty="0">
                <a:latin typeface="Bodoni MT" panose="02070603080606020203" pitchFamily="18" charset="0"/>
              </a:rPr>
              <a:t>FY 24-25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latin typeface="Bodoni MT" panose="02070603080606020203" pitchFamily="18" charset="0"/>
              </a:rPr>
              <a:t>Miscellaneous Employee		 25.8%			45.5%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latin typeface="Bodoni MT" panose="02070603080606020203" pitchFamily="18" charset="0"/>
              </a:rPr>
              <a:t>Safety Employee				 53.7%			79.2%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FE68C2-7452-4AF7-B215-69EDE4863437}"/>
              </a:ext>
            </a:extLst>
          </p:cNvPr>
          <p:cNvSpPr/>
          <p:nvPr/>
        </p:nvSpPr>
        <p:spPr>
          <a:xfrm>
            <a:off x="3156209" y="2278475"/>
            <a:ext cx="62185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Bodoni MT" panose="02070603080606020203" pitchFamily="18" charset="0"/>
              </a:rPr>
              <a:t>Total Employer Contribution Payments</a:t>
            </a:r>
            <a:endParaRPr lang="en-US" sz="2800" b="1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16491878-89E1-49E7-980D-A18FD81B43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95" y="652438"/>
            <a:ext cx="1120588" cy="819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06392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C1D99A6-9225-469A-B0B1-FF7F2C9F987B}"/>
              </a:ext>
            </a:extLst>
          </p:cNvPr>
          <p:cNvSpPr txBox="1">
            <a:spLocks/>
          </p:cNvSpPr>
          <p:nvPr/>
        </p:nvSpPr>
        <p:spPr>
          <a:xfrm>
            <a:off x="813732" y="1102016"/>
            <a:ext cx="10453688" cy="98583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7200" b="1">
                <a:latin typeface="Bodoni MT" panose="02070603080606020203" pitchFamily="18" charset="0"/>
              </a:rPr>
              <a:t>Why Are We Here?</a:t>
            </a:r>
            <a:br>
              <a:rPr lang="en-US" sz="6000" b="1"/>
            </a:br>
            <a:endParaRPr lang="en-US" sz="6000" b="1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1F469EA-4D77-456B-B474-A8A51406C367}"/>
              </a:ext>
            </a:extLst>
          </p:cNvPr>
          <p:cNvSpPr txBox="1">
            <a:spLocks/>
          </p:cNvSpPr>
          <p:nvPr/>
        </p:nvSpPr>
        <p:spPr>
          <a:xfrm>
            <a:off x="478173" y="1782239"/>
            <a:ext cx="11171130" cy="444658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lvl="2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4100" dirty="0">
                <a:latin typeface="Bodoni MT" panose="02070603080606020203" pitchFamily="18" charset="0"/>
              </a:rPr>
              <a:t>What is CalPERS?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4100" dirty="0">
                <a:latin typeface="Bodoni MT" panose="02070603080606020203" pitchFamily="18" charset="0"/>
              </a:rPr>
              <a:t>How Do CalPERS Pensions Work?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4100" dirty="0">
                <a:latin typeface="Bodoni MT" panose="02070603080606020203" pitchFamily="18" charset="0"/>
              </a:rPr>
              <a:t>Is there Enough Funding?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4100" dirty="0">
                <a:highlight>
                  <a:srgbClr val="FFFF00"/>
                </a:highlight>
                <a:latin typeface="Bodoni MT" panose="02070603080606020203" pitchFamily="18" charset="0"/>
              </a:rPr>
              <a:t>Why are Retirement Costs Increasing?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4100" dirty="0">
                <a:latin typeface="Bodoni MT" panose="02070603080606020203" pitchFamily="18" charset="0"/>
              </a:rPr>
              <a:t>What is the Financial Impact to the City of West Covina?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4100" dirty="0">
                <a:latin typeface="Bodoni MT" panose="02070603080606020203" pitchFamily="18" charset="0"/>
              </a:rPr>
              <a:t>What is the Impact on City of West Covina Residents and Employees?</a:t>
            </a:r>
          </a:p>
          <a:p>
            <a:endParaRPr 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0B704859-58C2-4273-9D27-8A4E4131BA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45" y="648970"/>
            <a:ext cx="1120588" cy="819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3C844C8C-401D-4165-A95F-68D65C5367D3}"/>
              </a:ext>
            </a:extLst>
          </p:cNvPr>
          <p:cNvSpPr txBox="1">
            <a:spLocks/>
          </p:cNvSpPr>
          <p:nvPr/>
        </p:nvSpPr>
        <p:spPr>
          <a:xfrm>
            <a:off x="11649303" y="6566017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3526D44-CF30-41BF-A1C9-90B0BD762887}" type="slidenum">
              <a:rPr lang="en-US" sz="1200" smtClean="0"/>
              <a:pPr/>
              <a:t>19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37880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C24F27D-84DC-4154-AB31-E029F58BB0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9763" y="1840631"/>
            <a:ext cx="5578679" cy="3422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58856F-96C0-425F-86CC-A56A5C10C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51724" y="1991633"/>
            <a:ext cx="9144000" cy="1075553"/>
          </a:xfrm>
        </p:spPr>
        <p:txBody>
          <a:bodyPr/>
          <a:lstStyle/>
          <a:p>
            <a:r>
              <a:rPr lang="en-US" sz="7200" b="1" dirty="0">
                <a:latin typeface="Bodoni MT" panose="02070603080606020203" pitchFamily="18" charset="0"/>
              </a:rPr>
              <a:t>Why Are We Here?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A25642-AC7F-4EEA-8C43-6DEFF8D23C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82475" y="3694262"/>
            <a:ext cx="9144000" cy="1655762"/>
          </a:xfrm>
        </p:spPr>
        <p:txBody>
          <a:bodyPr>
            <a:noAutofit/>
          </a:bodyPr>
          <a:lstStyle/>
          <a:p>
            <a:pPr marL="342900" indent="-34290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900" dirty="0">
                <a:latin typeface="Bodoni MT" panose="02070603080606020203" pitchFamily="18" charset="0"/>
              </a:rPr>
              <a:t>Discuss CalPERS</a:t>
            </a:r>
          </a:p>
          <a:p>
            <a:pPr marL="342900" indent="-34290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900" dirty="0">
                <a:latin typeface="Bodoni MT" panose="02070603080606020203" pitchFamily="18" charset="0"/>
              </a:rPr>
              <a:t>Rising CalPERS Retirement Costs</a:t>
            </a:r>
          </a:p>
          <a:p>
            <a:pPr marL="342900" indent="-34290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900" dirty="0">
                <a:latin typeface="Bodoni MT" panose="02070603080606020203" pitchFamily="18" charset="0"/>
              </a:rPr>
              <a:t>Severe Negative Financial Impact to the City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17CC8D-2D3E-4111-80F5-80AE83E6B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0833" y="6578600"/>
            <a:ext cx="551167" cy="279400"/>
          </a:xfrm>
        </p:spPr>
        <p:txBody>
          <a:bodyPr/>
          <a:lstStyle/>
          <a:p>
            <a:r>
              <a:rPr lang="en-US" sz="12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00481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06EE402-EF94-4F4B-A87F-CBA9878F919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70588" y="926308"/>
            <a:ext cx="12428376" cy="578499"/>
          </a:xfrm>
        </p:spPr>
        <p:txBody>
          <a:bodyPr>
            <a:normAutofit fontScale="90000"/>
          </a:bodyPr>
          <a:lstStyle/>
          <a:p>
            <a:r>
              <a:rPr lang="en-US" sz="4900" b="1" dirty="0">
                <a:latin typeface="Bodoni MT" panose="02070603080606020203" pitchFamily="18" charset="0"/>
              </a:rPr>
              <a:t>Why are Retirement Costs Increasing?</a:t>
            </a:r>
            <a:br>
              <a:rPr lang="en-US" dirty="0"/>
            </a:b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A46288-9B21-43F7-8FC8-586C2CCAEBB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4684" y="1745411"/>
            <a:ext cx="10917284" cy="3631932"/>
          </a:xfrm>
        </p:spPr>
        <p:txBody>
          <a:bodyPr>
            <a:noAutofit/>
          </a:bodyPr>
          <a:lstStyle/>
          <a:p>
            <a:pPr lvl="0">
              <a:spcBef>
                <a:spcPts val="600"/>
              </a:spcBef>
            </a:pPr>
            <a:r>
              <a:rPr lang="en-US" dirty="0">
                <a:latin typeface="Bodoni MT" panose="02070603080606020203" pitchFamily="18" charset="0"/>
              </a:rPr>
              <a:t>Primary Reason – economic downtown in 2008 when CalPERS suffered a 27% negative return. Resulted in a gross impact of </a:t>
            </a:r>
            <a:r>
              <a:rPr lang="en-US" b="1" dirty="0">
                <a:solidFill>
                  <a:srgbClr val="FF0000"/>
                </a:solidFill>
                <a:latin typeface="Bodoni MT" panose="02070603080606020203" pitchFamily="18" charset="0"/>
              </a:rPr>
              <a:t>34.75% loss </a:t>
            </a:r>
            <a:r>
              <a:rPr lang="en-US" dirty="0">
                <a:latin typeface="Bodoni MT" panose="02070603080606020203" pitchFamily="18" charset="0"/>
              </a:rPr>
              <a:t>to the fund.</a:t>
            </a:r>
          </a:p>
          <a:p>
            <a:pPr lvl="1">
              <a:spcBef>
                <a:spcPts val="600"/>
              </a:spcBef>
            </a:pPr>
            <a:r>
              <a:rPr lang="en-US" sz="2400" dirty="0">
                <a:latin typeface="Bodoni MT" panose="02070603080606020203" pitchFamily="18" charset="0"/>
              </a:rPr>
              <a:t>CalPERS Rate of Return Being Dropped from 7.5% to 7% in the next 3 years</a:t>
            </a:r>
          </a:p>
          <a:p>
            <a:pPr lvl="2">
              <a:spcBef>
                <a:spcPts val="600"/>
              </a:spcBef>
            </a:pPr>
            <a:r>
              <a:rPr lang="en-US" sz="2400" dirty="0">
                <a:latin typeface="Bodoni MT" panose="02070603080606020203" pitchFamily="18" charset="0"/>
              </a:rPr>
              <a:t>2017-18 – 7.5%</a:t>
            </a:r>
          </a:p>
          <a:p>
            <a:pPr lvl="2">
              <a:spcBef>
                <a:spcPts val="600"/>
              </a:spcBef>
            </a:pPr>
            <a:r>
              <a:rPr lang="en-US" sz="2400" dirty="0">
                <a:latin typeface="Bodoni MT" panose="02070603080606020203" pitchFamily="18" charset="0"/>
              </a:rPr>
              <a:t>2018-19 – 7.375%</a:t>
            </a:r>
          </a:p>
          <a:p>
            <a:pPr lvl="2">
              <a:spcBef>
                <a:spcPts val="600"/>
              </a:spcBef>
            </a:pPr>
            <a:r>
              <a:rPr lang="en-US" sz="2400" dirty="0">
                <a:latin typeface="Bodoni MT" panose="02070603080606020203" pitchFamily="18" charset="0"/>
              </a:rPr>
              <a:t>2019-20 – 7.25%</a:t>
            </a:r>
          </a:p>
          <a:p>
            <a:pPr lvl="2">
              <a:spcBef>
                <a:spcPts val="600"/>
              </a:spcBef>
            </a:pPr>
            <a:r>
              <a:rPr lang="en-US" sz="2400" dirty="0">
                <a:latin typeface="Bodoni MT" panose="02070603080606020203" pitchFamily="18" charset="0"/>
              </a:rPr>
              <a:t>2020-21 – 7%</a:t>
            </a:r>
          </a:p>
          <a:p>
            <a:endParaRPr lang="en-US" sz="18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971CB91-0A4E-4F10-8FF0-92B9A133A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0187" y="6578600"/>
            <a:ext cx="542697" cy="279400"/>
          </a:xfrm>
        </p:spPr>
        <p:txBody>
          <a:bodyPr/>
          <a:lstStyle/>
          <a:p>
            <a:fld id="{83526D44-CF30-41BF-A1C9-90B0BD762887}" type="slidenum">
              <a:rPr lang="en-US" sz="1200" smtClean="0"/>
              <a:t>20</a:t>
            </a:fld>
            <a:endParaRPr lang="en-US" sz="1200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1CA6AB26-4587-4F9B-9923-709512B6CF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84" y="617879"/>
            <a:ext cx="1120588" cy="819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51387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53DB8F-D292-43AC-ABFE-E3FA38ACA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9303" y="6578600"/>
            <a:ext cx="542697" cy="279400"/>
          </a:xfrm>
        </p:spPr>
        <p:txBody>
          <a:bodyPr/>
          <a:lstStyle/>
          <a:p>
            <a:fld id="{83526D44-CF30-41BF-A1C9-90B0BD762887}" type="slidenum">
              <a:rPr lang="en-US" sz="1200" smtClean="0"/>
              <a:t>21</a:t>
            </a:fld>
            <a:endParaRPr lang="en-US" sz="1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13D482-FA33-40D2-B75B-5E7BE40D9A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82"/>
          <a:stretch/>
        </p:blipFill>
        <p:spPr>
          <a:xfrm>
            <a:off x="847288" y="662730"/>
            <a:ext cx="10507012" cy="5519956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40CCF232-6C01-4297-AB2B-2E266AE677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27" y="662729"/>
            <a:ext cx="1120588" cy="819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68613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5BB8CAF-C6C0-49BB-A2CC-602F30ECC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28959" y="6578600"/>
            <a:ext cx="542697" cy="279400"/>
          </a:xfrm>
        </p:spPr>
        <p:txBody>
          <a:bodyPr/>
          <a:lstStyle/>
          <a:p>
            <a:fld id="{83526D44-CF30-41BF-A1C9-90B0BD762887}" type="slidenum">
              <a:rPr lang="en-US" sz="1200" smtClean="0"/>
              <a:t>22</a:t>
            </a:fld>
            <a:endParaRPr lang="en-US" sz="12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6979EE4-1990-4B68-8500-6C9A05FC868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93908" y="580001"/>
            <a:ext cx="10096500" cy="1303337"/>
          </a:xfrm>
        </p:spPr>
        <p:txBody>
          <a:bodyPr>
            <a:noAutofit/>
          </a:bodyPr>
          <a:lstStyle/>
          <a:p>
            <a:r>
              <a:rPr lang="en-US" dirty="0">
                <a:latin typeface="Bodoni MT" panose="02070603080606020203" pitchFamily="18" charset="0"/>
              </a:rPr>
              <a:t>Why are Retirement Costs Increasing?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E9F370-374A-4406-842F-840A19D07E5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149920" y="2028957"/>
            <a:ext cx="9601200" cy="3317875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Bodoni MT" panose="02070603080606020203" pitchFamily="18" charset="0"/>
              </a:rPr>
              <a:t>Other Factors:</a:t>
            </a:r>
          </a:p>
          <a:p>
            <a:pPr lvl="1"/>
            <a:r>
              <a:rPr lang="en-US" sz="2800" dirty="0">
                <a:latin typeface="Bodoni MT" panose="02070603080606020203" pitchFamily="18" charset="0"/>
              </a:rPr>
              <a:t>Unfunded Accrued Liability (UAL) Increases</a:t>
            </a:r>
          </a:p>
          <a:p>
            <a:pPr lvl="1"/>
            <a:r>
              <a:rPr lang="en-US" sz="2800" dirty="0">
                <a:latin typeface="Bodoni MT" panose="02070603080606020203" pitchFamily="18" charset="0"/>
              </a:rPr>
              <a:t>CalPERS looking to reduce expected returns even more so (6%)</a:t>
            </a:r>
          </a:p>
          <a:p>
            <a:pPr lvl="1"/>
            <a:r>
              <a:rPr lang="en-US" sz="2800" dirty="0">
                <a:latin typeface="Bodoni MT" panose="02070603080606020203" pitchFamily="18" charset="0"/>
              </a:rPr>
              <a:t>Last 10 Years – Investment Returns of 5.0%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CD699C5E-322A-4B26-B944-9ED7633093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27" y="662729"/>
            <a:ext cx="1120588" cy="819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97324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C1D99A6-9225-469A-B0B1-FF7F2C9F987B}"/>
              </a:ext>
            </a:extLst>
          </p:cNvPr>
          <p:cNvSpPr txBox="1">
            <a:spLocks/>
          </p:cNvSpPr>
          <p:nvPr/>
        </p:nvSpPr>
        <p:spPr>
          <a:xfrm>
            <a:off x="813732" y="1102016"/>
            <a:ext cx="10453688" cy="98583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7200" b="1">
                <a:latin typeface="Bodoni MT" panose="02070603080606020203" pitchFamily="18" charset="0"/>
              </a:rPr>
              <a:t>Why Are We Here?</a:t>
            </a:r>
            <a:br>
              <a:rPr lang="en-US" sz="6000" b="1"/>
            </a:br>
            <a:endParaRPr lang="en-US" sz="6000" b="1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1F469EA-4D77-456B-B474-A8A51406C367}"/>
              </a:ext>
            </a:extLst>
          </p:cNvPr>
          <p:cNvSpPr txBox="1">
            <a:spLocks/>
          </p:cNvSpPr>
          <p:nvPr/>
        </p:nvSpPr>
        <p:spPr>
          <a:xfrm>
            <a:off x="478173" y="1782239"/>
            <a:ext cx="11171130" cy="444658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lvl="2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4100" dirty="0">
                <a:latin typeface="Bodoni MT" panose="02070603080606020203" pitchFamily="18" charset="0"/>
              </a:rPr>
              <a:t>What is CalPERS?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4100" dirty="0">
                <a:latin typeface="Bodoni MT" panose="02070603080606020203" pitchFamily="18" charset="0"/>
              </a:rPr>
              <a:t>How Do CalPERS Pensions Work?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4100" dirty="0">
                <a:latin typeface="Bodoni MT" panose="02070603080606020203" pitchFamily="18" charset="0"/>
              </a:rPr>
              <a:t>Is there Enough Funding?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4100" dirty="0">
                <a:latin typeface="Bodoni MT" panose="02070603080606020203" pitchFamily="18" charset="0"/>
              </a:rPr>
              <a:t>Why are Retirement Costs Increasing?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4100" dirty="0">
                <a:highlight>
                  <a:srgbClr val="FFFF00"/>
                </a:highlight>
                <a:latin typeface="Bodoni MT" panose="02070603080606020203" pitchFamily="18" charset="0"/>
              </a:rPr>
              <a:t>What is the Financial Impact to the City of West Covina?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4100" dirty="0">
                <a:latin typeface="Bodoni MT" panose="02070603080606020203" pitchFamily="18" charset="0"/>
              </a:rPr>
              <a:t>What is the Impact on City of West Covina Residents and Employees?</a:t>
            </a:r>
          </a:p>
          <a:p>
            <a:endParaRPr 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0B704859-58C2-4273-9D27-8A4E4131BA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45" y="648970"/>
            <a:ext cx="1120588" cy="819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3C844C8C-401D-4165-A95F-68D65C5367D3}"/>
              </a:ext>
            </a:extLst>
          </p:cNvPr>
          <p:cNvSpPr txBox="1">
            <a:spLocks/>
          </p:cNvSpPr>
          <p:nvPr/>
        </p:nvSpPr>
        <p:spPr>
          <a:xfrm>
            <a:off x="11649303" y="6566017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3526D44-CF30-41BF-A1C9-90B0BD762887}" type="slidenum">
              <a:rPr lang="en-US" sz="1200" smtClean="0"/>
              <a:pPr/>
              <a:t>23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36827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A53CB-EDE3-4AE9-B236-4E95843CDC5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32139" y="690563"/>
            <a:ext cx="10275887" cy="1517650"/>
          </a:xfrm>
        </p:spPr>
        <p:txBody>
          <a:bodyPr>
            <a:normAutofit fontScale="90000"/>
          </a:bodyPr>
          <a:lstStyle/>
          <a:p>
            <a:pPr algn="ctr"/>
            <a:br>
              <a:rPr lang="en-US" b="1" dirty="0"/>
            </a:br>
            <a:r>
              <a:rPr lang="en-US" sz="6700" b="1" dirty="0">
                <a:latin typeface="Bodoni MT" panose="02070603080606020203" pitchFamily="18" charset="0"/>
              </a:rPr>
              <a:t>What is the Financial Impact to </a:t>
            </a:r>
            <a:br>
              <a:rPr lang="en-US" sz="6700" b="1" dirty="0">
                <a:latin typeface="Bodoni MT" panose="02070603080606020203" pitchFamily="18" charset="0"/>
              </a:rPr>
            </a:br>
            <a:r>
              <a:rPr lang="en-US" sz="6700" b="1" dirty="0">
                <a:latin typeface="Bodoni MT" panose="02070603080606020203" pitchFamily="18" charset="0"/>
              </a:rPr>
              <a:t>the City of West Covina? 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B22B1E-A374-4851-8973-3024A949D86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57213" y="2276051"/>
            <a:ext cx="11634787" cy="46497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>
                <a:solidFill>
                  <a:srgbClr val="00B0F0"/>
                </a:solidFill>
                <a:latin typeface="Bodoni MT" panose="02070603080606020203" pitchFamily="18" charset="0"/>
              </a:rPr>
              <a:t>MISCELLANEOUS -7 Year Outlook</a:t>
            </a:r>
            <a:r>
              <a:rPr lang="en-US" sz="2000" dirty="0">
                <a:solidFill>
                  <a:srgbClr val="00B0F0"/>
                </a:solidFill>
              </a:rPr>
              <a:t>   </a:t>
            </a:r>
          </a:p>
          <a:p>
            <a:pPr marL="0" indent="0" algn="ctr">
              <a:buNone/>
            </a:pPr>
            <a:r>
              <a:rPr lang="en-US" sz="1800" dirty="0">
                <a:solidFill>
                  <a:srgbClr val="FF0000"/>
                </a:solidFill>
              </a:rPr>
              <a:t>  </a:t>
            </a:r>
            <a:r>
              <a:rPr lang="en-US" dirty="0">
                <a:solidFill>
                  <a:srgbClr val="FF0000"/>
                </a:solidFill>
                <a:latin typeface="Bodoni MT" panose="02070603080606020203" pitchFamily="18" charset="0"/>
              </a:rPr>
              <a:t>TOTAL INCREASE $3.4M</a:t>
            </a:r>
          </a:p>
          <a:p>
            <a:pPr marL="0" indent="0">
              <a:buNone/>
            </a:pPr>
            <a:r>
              <a:rPr lang="en-US" sz="1800" dirty="0"/>
              <a:t>  	</a:t>
            </a:r>
            <a:r>
              <a:rPr lang="en-US" sz="1800" dirty="0">
                <a:latin typeface="Bodoni MT" panose="02070603080606020203" pitchFamily="18" charset="0"/>
              </a:rPr>
              <a:t>Normal Cost Contribution Rate 7.9% expected to be 9.4% increase of $433K</a:t>
            </a:r>
          </a:p>
          <a:p>
            <a:pPr marL="0" indent="0">
              <a:buNone/>
            </a:pPr>
            <a:endParaRPr lang="en-US" dirty="0">
              <a:latin typeface="Bodoni MT" panose="02070603080606020203" pitchFamily="18" charset="0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800" dirty="0">
                <a:latin typeface="Bodoni MT" panose="02070603080606020203" pitchFamily="18" charset="0"/>
              </a:rPr>
              <a:t>  	Unfunded Liability Payment expected increase of $3M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82A27A6-AB68-4474-9BC3-2DB004A0A7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5283285"/>
              </p:ext>
            </p:extLst>
          </p:nvPr>
        </p:nvGraphicFramePr>
        <p:xfrm>
          <a:off x="686627" y="3731576"/>
          <a:ext cx="10840713" cy="869369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120505">
                  <a:extLst>
                    <a:ext uri="{9D8B030D-6E8A-4147-A177-3AD203B41FA5}">
                      <a16:colId xmlns:a16="http://schemas.microsoft.com/office/drawing/2014/main" val="197110962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74887788"/>
                    </a:ext>
                  </a:extLst>
                </a:gridCol>
                <a:gridCol w="1135328">
                  <a:extLst>
                    <a:ext uri="{9D8B030D-6E8A-4147-A177-3AD203B41FA5}">
                      <a16:colId xmlns:a16="http://schemas.microsoft.com/office/drawing/2014/main" val="76061999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20415034"/>
                    </a:ext>
                  </a:extLst>
                </a:gridCol>
                <a:gridCol w="1175658">
                  <a:extLst>
                    <a:ext uri="{9D8B030D-6E8A-4147-A177-3AD203B41FA5}">
                      <a16:colId xmlns:a16="http://schemas.microsoft.com/office/drawing/2014/main" val="578488959"/>
                    </a:ext>
                  </a:extLst>
                </a:gridCol>
                <a:gridCol w="223934">
                  <a:extLst>
                    <a:ext uri="{9D8B030D-6E8A-4147-A177-3AD203B41FA5}">
                      <a16:colId xmlns:a16="http://schemas.microsoft.com/office/drawing/2014/main" val="2522827238"/>
                    </a:ext>
                  </a:extLst>
                </a:gridCol>
                <a:gridCol w="1153990">
                  <a:extLst>
                    <a:ext uri="{9D8B030D-6E8A-4147-A177-3AD203B41FA5}">
                      <a16:colId xmlns:a16="http://schemas.microsoft.com/office/drawing/2014/main" val="182373457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136335915"/>
                    </a:ext>
                  </a:extLst>
                </a:gridCol>
                <a:gridCol w="1281013">
                  <a:extLst>
                    <a:ext uri="{9D8B030D-6E8A-4147-A177-3AD203B41FA5}">
                      <a16:colId xmlns:a16="http://schemas.microsoft.com/office/drawing/2014/main" val="142759341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938219609"/>
                    </a:ext>
                  </a:extLst>
                </a:gridCol>
                <a:gridCol w="1207254">
                  <a:extLst>
                    <a:ext uri="{9D8B030D-6E8A-4147-A177-3AD203B41FA5}">
                      <a16:colId xmlns:a16="http://schemas.microsoft.com/office/drawing/2014/main" val="3350695718"/>
                    </a:ext>
                  </a:extLst>
                </a:gridCol>
                <a:gridCol w="221057">
                  <a:extLst>
                    <a:ext uri="{9D8B030D-6E8A-4147-A177-3AD203B41FA5}">
                      <a16:colId xmlns:a16="http://schemas.microsoft.com/office/drawing/2014/main" val="2110733116"/>
                    </a:ext>
                  </a:extLst>
                </a:gridCol>
                <a:gridCol w="1128963">
                  <a:extLst>
                    <a:ext uri="{9D8B030D-6E8A-4147-A177-3AD203B41FA5}">
                      <a16:colId xmlns:a16="http://schemas.microsoft.com/office/drawing/2014/main" val="268017750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91998649"/>
                    </a:ext>
                  </a:extLst>
                </a:gridCol>
                <a:gridCol w="1151611">
                  <a:extLst>
                    <a:ext uri="{9D8B030D-6E8A-4147-A177-3AD203B41FA5}">
                      <a16:colId xmlns:a16="http://schemas.microsoft.com/office/drawing/2014/main" val="1814599724"/>
                    </a:ext>
                  </a:extLst>
                </a:gridCol>
              </a:tblGrid>
              <a:tr h="451597">
                <a:tc>
                  <a:txBody>
                    <a:bodyPr/>
                    <a:lstStyle/>
                    <a:p>
                      <a:r>
                        <a:rPr lang="en-US" dirty="0">
                          <a:latin typeface="Bodoni MT" panose="02070603080606020203" pitchFamily="18" charset="0"/>
                        </a:rPr>
                        <a:t>FY 17-18</a:t>
                      </a:r>
                      <a:endParaRPr lang="en-US" dirty="0">
                        <a:solidFill>
                          <a:schemeClr val="tx1"/>
                        </a:solidFill>
                        <a:latin typeface="Bodoni MT" panose="020706030806060202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Bodoni MT" panose="020706030806060202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Bodoni MT" panose="02070603080606020203" pitchFamily="18" charset="0"/>
                        </a:rPr>
                        <a:t>FY 18-19</a:t>
                      </a:r>
                      <a:endParaRPr lang="en-US" dirty="0">
                        <a:solidFill>
                          <a:schemeClr val="tx1"/>
                        </a:solidFill>
                        <a:latin typeface="Bodoni MT" panose="020706030806060202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Bodoni MT" panose="020706030806060202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Bodoni MT" panose="02070603080606020203" pitchFamily="18" charset="0"/>
                        </a:rPr>
                        <a:t>FY 19-20</a:t>
                      </a:r>
                      <a:endParaRPr lang="en-US" dirty="0">
                        <a:solidFill>
                          <a:schemeClr val="tx1"/>
                        </a:solidFill>
                        <a:latin typeface="Bodoni MT" panose="020706030806060202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Bodoni MT" panose="020706030806060202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Bodoni MT" panose="02070603080606020203" pitchFamily="18" charset="0"/>
                        </a:rPr>
                        <a:t>FY 20-21</a:t>
                      </a:r>
                      <a:endParaRPr lang="en-US" dirty="0">
                        <a:solidFill>
                          <a:schemeClr val="tx1"/>
                        </a:solidFill>
                        <a:latin typeface="Bodoni MT" panose="020706030806060202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Bodoni MT" panose="020706030806060202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Bodoni MT" panose="02070603080606020203" pitchFamily="18" charset="0"/>
                        </a:rPr>
                        <a:t>FY 21-22</a:t>
                      </a:r>
                      <a:endParaRPr lang="en-US" dirty="0">
                        <a:solidFill>
                          <a:schemeClr val="tx1"/>
                        </a:solidFill>
                        <a:latin typeface="Bodoni MT" panose="020706030806060202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Bodoni MT" panose="020706030806060202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Bodoni MT" panose="02070603080606020203" pitchFamily="18" charset="0"/>
                        </a:rPr>
                        <a:t>FY 22-23</a:t>
                      </a:r>
                      <a:endParaRPr lang="en-US" dirty="0">
                        <a:solidFill>
                          <a:schemeClr val="tx1"/>
                        </a:solidFill>
                        <a:latin typeface="Bodoni MT" panose="020706030806060202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Bodoni MT" panose="020706030806060202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Bodoni MT" panose="02070603080606020203" pitchFamily="18" charset="0"/>
                        </a:rPr>
                        <a:t>FY 23-24</a:t>
                      </a:r>
                      <a:endParaRPr lang="en-US" dirty="0">
                        <a:solidFill>
                          <a:schemeClr val="tx1"/>
                        </a:solidFill>
                        <a:latin typeface="Bodoni MT" panose="020706030806060202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Bodoni MT" panose="020706030806060202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Bodoni MT" panose="02070603080606020203" pitchFamily="18" charset="0"/>
                        </a:rPr>
                        <a:t>FY 24-25</a:t>
                      </a:r>
                      <a:endParaRPr lang="en-US" dirty="0">
                        <a:solidFill>
                          <a:schemeClr val="tx1"/>
                        </a:solidFill>
                        <a:latin typeface="Bodoni MT" panose="020706030806060202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0252105"/>
                  </a:ext>
                </a:extLst>
              </a:tr>
              <a:tr h="417772">
                <a:tc>
                  <a:txBody>
                    <a:bodyPr/>
                    <a:lstStyle/>
                    <a:p>
                      <a:r>
                        <a:rPr lang="en-US" dirty="0">
                          <a:latin typeface="Bodoni MT" panose="02070603080606020203" pitchFamily="18" charset="0"/>
                        </a:rPr>
                        <a:t>$845K</a:t>
                      </a:r>
                      <a:endParaRPr lang="en-US" dirty="0">
                        <a:solidFill>
                          <a:schemeClr val="tx1"/>
                        </a:solidFill>
                        <a:latin typeface="Bodoni MT" panose="020706030806060202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Bodoni MT" panose="020706030806060202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Bodoni MT" panose="02070603080606020203" pitchFamily="18" charset="0"/>
                        </a:rPr>
                        <a:t>$909K</a:t>
                      </a:r>
                      <a:endParaRPr lang="en-US" dirty="0">
                        <a:solidFill>
                          <a:schemeClr val="tx1"/>
                        </a:solidFill>
                        <a:latin typeface="Bodoni MT" panose="020706030806060202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Bodoni MT" panose="020706030806060202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Bodoni MT" panose="02070603080606020203" pitchFamily="18" charset="0"/>
                        </a:rPr>
                        <a:t>$985K</a:t>
                      </a:r>
                      <a:endParaRPr lang="en-US" dirty="0">
                        <a:solidFill>
                          <a:schemeClr val="tx1"/>
                        </a:solidFill>
                        <a:latin typeface="Bodoni MT" panose="020706030806060202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Bodoni MT" panose="020706030806060202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Bodoni MT" panose="02070603080606020203" pitchFamily="18" charset="0"/>
                        </a:rPr>
                        <a:t>$1.1M</a:t>
                      </a:r>
                      <a:endParaRPr lang="en-US" dirty="0">
                        <a:solidFill>
                          <a:schemeClr val="tx1"/>
                        </a:solidFill>
                        <a:latin typeface="Bodoni MT" panose="020706030806060202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  <a:latin typeface="Bodoni MT" panose="020706030806060202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Bodoni MT" panose="02070603080606020203" pitchFamily="18" charset="0"/>
                        </a:rPr>
                        <a:t>$1.2M</a:t>
                      </a:r>
                      <a:endParaRPr lang="en-US" dirty="0">
                        <a:solidFill>
                          <a:schemeClr val="tx1"/>
                        </a:solidFill>
                        <a:latin typeface="Bodoni MT" panose="020706030806060202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Bodoni MT" panose="020706030806060202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Bodoni MT" panose="02070603080606020203" pitchFamily="18" charset="0"/>
                        </a:rPr>
                        <a:t>$1.2M</a:t>
                      </a:r>
                      <a:endParaRPr lang="en-US" dirty="0">
                        <a:solidFill>
                          <a:schemeClr val="tx1"/>
                        </a:solidFill>
                        <a:latin typeface="Bodoni MT" panose="020706030806060202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Bodoni MT" panose="020706030806060202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Bodoni MT" panose="02070603080606020203" pitchFamily="18" charset="0"/>
                        </a:rPr>
                        <a:t>$1.2M</a:t>
                      </a:r>
                      <a:endParaRPr lang="en-US" dirty="0">
                        <a:solidFill>
                          <a:schemeClr val="tx1"/>
                        </a:solidFill>
                        <a:latin typeface="Bodoni MT" panose="020706030806060202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Bodoni MT" panose="020706030806060202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Bodoni MT" panose="02070603080606020203" pitchFamily="18" charset="0"/>
                        </a:rPr>
                        <a:t>$1.3M</a:t>
                      </a:r>
                      <a:endParaRPr lang="en-US" dirty="0">
                        <a:solidFill>
                          <a:schemeClr val="tx1"/>
                        </a:solidFill>
                        <a:latin typeface="Bodoni MT" panose="020706030806060202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2473902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7752237-65EF-418B-B1EB-27A96FE274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5847098"/>
              </p:ext>
            </p:extLst>
          </p:nvPr>
        </p:nvGraphicFramePr>
        <p:xfrm>
          <a:off x="667780" y="5164183"/>
          <a:ext cx="10878408" cy="902981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120691">
                  <a:extLst>
                    <a:ext uri="{9D8B030D-6E8A-4147-A177-3AD203B41FA5}">
                      <a16:colId xmlns:a16="http://schemas.microsoft.com/office/drawing/2014/main" val="197110962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74887788"/>
                    </a:ext>
                  </a:extLst>
                </a:gridCol>
                <a:gridCol w="1172651">
                  <a:extLst>
                    <a:ext uri="{9D8B030D-6E8A-4147-A177-3AD203B41FA5}">
                      <a16:colId xmlns:a16="http://schemas.microsoft.com/office/drawing/2014/main" val="76061999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20415034"/>
                    </a:ext>
                  </a:extLst>
                </a:gridCol>
                <a:gridCol w="1119166">
                  <a:extLst>
                    <a:ext uri="{9D8B030D-6E8A-4147-A177-3AD203B41FA5}">
                      <a16:colId xmlns:a16="http://schemas.microsoft.com/office/drawing/2014/main" val="57848895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522827238"/>
                    </a:ext>
                  </a:extLst>
                </a:gridCol>
                <a:gridCol w="1210480">
                  <a:extLst>
                    <a:ext uri="{9D8B030D-6E8A-4147-A177-3AD203B41FA5}">
                      <a16:colId xmlns:a16="http://schemas.microsoft.com/office/drawing/2014/main" val="1823734576"/>
                    </a:ext>
                  </a:extLst>
                </a:gridCol>
                <a:gridCol w="255137">
                  <a:extLst>
                    <a:ext uri="{9D8B030D-6E8A-4147-A177-3AD203B41FA5}">
                      <a16:colId xmlns:a16="http://schemas.microsoft.com/office/drawing/2014/main" val="3136335915"/>
                    </a:ext>
                  </a:extLst>
                </a:gridCol>
                <a:gridCol w="1145284">
                  <a:extLst>
                    <a:ext uri="{9D8B030D-6E8A-4147-A177-3AD203B41FA5}">
                      <a16:colId xmlns:a16="http://schemas.microsoft.com/office/drawing/2014/main" val="1427593417"/>
                    </a:ext>
                  </a:extLst>
                </a:gridCol>
                <a:gridCol w="320333">
                  <a:extLst>
                    <a:ext uri="{9D8B030D-6E8A-4147-A177-3AD203B41FA5}">
                      <a16:colId xmlns:a16="http://schemas.microsoft.com/office/drawing/2014/main" val="938219609"/>
                    </a:ext>
                  </a:extLst>
                </a:gridCol>
                <a:gridCol w="1145284">
                  <a:extLst>
                    <a:ext uri="{9D8B030D-6E8A-4147-A177-3AD203B41FA5}">
                      <a16:colId xmlns:a16="http://schemas.microsoft.com/office/drawing/2014/main" val="3350695718"/>
                    </a:ext>
                  </a:extLst>
                </a:gridCol>
                <a:gridCol w="320333">
                  <a:extLst>
                    <a:ext uri="{9D8B030D-6E8A-4147-A177-3AD203B41FA5}">
                      <a16:colId xmlns:a16="http://schemas.microsoft.com/office/drawing/2014/main" val="2110733116"/>
                    </a:ext>
                  </a:extLst>
                </a:gridCol>
                <a:gridCol w="1145284">
                  <a:extLst>
                    <a:ext uri="{9D8B030D-6E8A-4147-A177-3AD203B41FA5}">
                      <a16:colId xmlns:a16="http://schemas.microsoft.com/office/drawing/2014/main" val="268017750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91998649"/>
                    </a:ext>
                  </a:extLst>
                </a:gridCol>
                <a:gridCol w="1090645">
                  <a:extLst>
                    <a:ext uri="{9D8B030D-6E8A-4147-A177-3AD203B41FA5}">
                      <a16:colId xmlns:a16="http://schemas.microsoft.com/office/drawing/2014/main" val="1814599724"/>
                    </a:ext>
                  </a:extLst>
                </a:gridCol>
              </a:tblGrid>
              <a:tr h="487680">
                <a:tc>
                  <a:txBody>
                    <a:bodyPr/>
                    <a:lstStyle/>
                    <a:p>
                      <a:r>
                        <a:rPr lang="en-US" dirty="0">
                          <a:latin typeface="Bodoni MT" panose="02070603080606020203" pitchFamily="18" charset="0"/>
                        </a:rPr>
                        <a:t>FY 17-18</a:t>
                      </a:r>
                      <a:endParaRPr lang="en-US" dirty="0">
                        <a:solidFill>
                          <a:schemeClr val="tx1"/>
                        </a:solidFill>
                        <a:latin typeface="Bodoni MT" panose="020706030806060202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Bodoni MT" panose="020706030806060202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Bodoni MT" panose="02070603080606020203" pitchFamily="18" charset="0"/>
                        </a:rPr>
                        <a:t>FY 18-19</a:t>
                      </a:r>
                      <a:endParaRPr lang="en-US" dirty="0">
                        <a:solidFill>
                          <a:schemeClr val="tx1"/>
                        </a:solidFill>
                        <a:latin typeface="Bodoni MT" panose="020706030806060202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Bodoni MT" panose="020706030806060202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Bodoni MT" panose="02070603080606020203" pitchFamily="18" charset="0"/>
                        </a:rPr>
                        <a:t>FY 19-20</a:t>
                      </a:r>
                      <a:endParaRPr lang="en-US" dirty="0">
                        <a:solidFill>
                          <a:schemeClr val="tx1"/>
                        </a:solidFill>
                        <a:latin typeface="Bodoni MT" panose="020706030806060202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Bodoni MT" panose="020706030806060202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Bodoni MT" panose="02070603080606020203" pitchFamily="18" charset="0"/>
                        </a:rPr>
                        <a:t>FY 20-21</a:t>
                      </a:r>
                      <a:endParaRPr lang="en-US" dirty="0">
                        <a:solidFill>
                          <a:schemeClr val="tx1"/>
                        </a:solidFill>
                        <a:latin typeface="Bodoni MT" panose="020706030806060202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Bodoni MT" panose="020706030806060202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Bodoni MT" panose="02070603080606020203" pitchFamily="18" charset="0"/>
                        </a:rPr>
                        <a:t>FY 21-22</a:t>
                      </a:r>
                      <a:endParaRPr lang="en-US" dirty="0">
                        <a:solidFill>
                          <a:schemeClr val="tx1"/>
                        </a:solidFill>
                        <a:latin typeface="Bodoni MT" panose="020706030806060202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Bodoni MT" panose="020706030806060202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Bodoni MT" panose="02070603080606020203" pitchFamily="18" charset="0"/>
                        </a:rPr>
                        <a:t>FY 22-23</a:t>
                      </a:r>
                      <a:endParaRPr lang="en-US" dirty="0">
                        <a:solidFill>
                          <a:schemeClr val="tx1"/>
                        </a:solidFill>
                        <a:latin typeface="Bodoni MT" panose="020706030806060202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Bodoni MT" panose="020706030806060202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Bodoni MT" panose="02070603080606020203" pitchFamily="18" charset="0"/>
                        </a:rPr>
                        <a:t>FY 23-24</a:t>
                      </a:r>
                      <a:endParaRPr lang="en-US" dirty="0">
                        <a:solidFill>
                          <a:schemeClr val="tx1"/>
                        </a:solidFill>
                        <a:latin typeface="Bodoni MT" panose="020706030806060202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Bodoni MT" panose="020706030806060202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Bodoni MT" panose="02070603080606020203" pitchFamily="18" charset="0"/>
                        </a:rPr>
                        <a:t>FY 24-25</a:t>
                      </a:r>
                      <a:endParaRPr lang="en-US" dirty="0">
                        <a:solidFill>
                          <a:schemeClr val="tx1"/>
                        </a:solidFill>
                        <a:latin typeface="Bodoni MT" panose="020706030806060202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0252105"/>
                  </a:ext>
                </a:extLst>
              </a:tr>
              <a:tr h="415301">
                <a:tc>
                  <a:txBody>
                    <a:bodyPr/>
                    <a:lstStyle/>
                    <a:p>
                      <a:r>
                        <a:rPr lang="en-US" dirty="0">
                          <a:latin typeface="Bodoni MT" panose="02070603080606020203" pitchFamily="18" charset="0"/>
                        </a:rPr>
                        <a:t>$1.9M</a:t>
                      </a:r>
                      <a:endParaRPr lang="en-US" dirty="0">
                        <a:solidFill>
                          <a:schemeClr val="tx1"/>
                        </a:solidFill>
                        <a:latin typeface="Bodoni MT" panose="020706030806060202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Bodoni MT" panose="020706030806060202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Bodoni MT" panose="02070603080606020203" pitchFamily="18" charset="0"/>
                        </a:rPr>
                        <a:t>$2.4M</a:t>
                      </a:r>
                      <a:endParaRPr lang="en-US" dirty="0">
                        <a:solidFill>
                          <a:schemeClr val="tx1"/>
                        </a:solidFill>
                        <a:latin typeface="Bodoni MT" panose="020706030806060202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Bodoni MT" panose="020706030806060202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Bodoni MT" panose="02070603080606020203" pitchFamily="18" charset="0"/>
                        </a:rPr>
                        <a:t>$3.0M</a:t>
                      </a:r>
                      <a:endParaRPr lang="en-US" dirty="0">
                        <a:solidFill>
                          <a:schemeClr val="tx1"/>
                        </a:solidFill>
                        <a:latin typeface="Bodoni MT" panose="020706030806060202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Bodoni MT" panose="020706030806060202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Bodoni MT" panose="02070603080606020203" pitchFamily="18" charset="0"/>
                        </a:rPr>
                        <a:t>$3.4M</a:t>
                      </a:r>
                      <a:endParaRPr lang="en-US" dirty="0">
                        <a:solidFill>
                          <a:schemeClr val="tx1"/>
                        </a:solidFill>
                        <a:latin typeface="Bodoni MT" panose="020706030806060202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  <a:latin typeface="Bodoni MT" panose="020706030806060202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Bodoni MT" panose="02070603080606020203" pitchFamily="18" charset="0"/>
                        </a:rPr>
                        <a:t>$4.0M</a:t>
                      </a:r>
                      <a:endParaRPr lang="en-US" dirty="0">
                        <a:solidFill>
                          <a:schemeClr val="tx1"/>
                        </a:solidFill>
                        <a:latin typeface="Bodoni MT" panose="020706030806060202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Bodoni MT" panose="020706030806060202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Bodoni MT" panose="02070603080606020203" pitchFamily="18" charset="0"/>
                        </a:rPr>
                        <a:t>$4.4M</a:t>
                      </a:r>
                      <a:endParaRPr lang="en-US" dirty="0">
                        <a:solidFill>
                          <a:schemeClr val="tx1"/>
                        </a:solidFill>
                        <a:latin typeface="Bodoni MT" panose="020706030806060202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Bodoni MT" panose="020706030806060202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Bodoni MT" panose="02070603080606020203" pitchFamily="18" charset="0"/>
                        </a:rPr>
                        <a:t>$4.7M</a:t>
                      </a:r>
                      <a:endParaRPr lang="en-US" dirty="0">
                        <a:solidFill>
                          <a:schemeClr val="tx1"/>
                        </a:solidFill>
                        <a:latin typeface="Bodoni MT" panose="020706030806060202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Bodoni MT" panose="020706030806060202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Bodoni MT" panose="02070603080606020203" pitchFamily="18" charset="0"/>
                        </a:rPr>
                        <a:t>$4.9M</a:t>
                      </a:r>
                      <a:endParaRPr lang="en-US" dirty="0">
                        <a:solidFill>
                          <a:schemeClr val="tx1"/>
                        </a:solidFill>
                        <a:latin typeface="Bodoni MT" panose="020706030806060202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2473902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893C07-C5E8-4E00-920C-4C5520B21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9303" y="6578600"/>
            <a:ext cx="542697" cy="279400"/>
          </a:xfrm>
        </p:spPr>
        <p:txBody>
          <a:bodyPr/>
          <a:lstStyle/>
          <a:p>
            <a:fld id="{83526D44-CF30-41BF-A1C9-90B0BD762887}" type="slidenum">
              <a:rPr lang="en-US" sz="1200" smtClean="0"/>
              <a:t>24</a:t>
            </a:fld>
            <a:endParaRPr lang="en-US" sz="1200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DE866562-9F8D-452F-847E-415D97582F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630285"/>
            <a:ext cx="1120588" cy="819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14599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A53CB-EDE3-4AE9-B236-4E95843CDC5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23575" y="648969"/>
            <a:ext cx="10225728" cy="1519237"/>
          </a:xfrm>
        </p:spPr>
        <p:txBody>
          <a:bodyPr>
            <a:normAutofit fontScale="90000"/>
          </a:bodyPr>
          <a:lstStyle/>
          <a:p>
            <a:pPr algn="ctr"/>
            <a:br>
              <a:rPr lang="en-US" b="1" dirty="0"/>
            </a:br>
            <a:r>
              <a:rPr lang="en-US" sz="6700" b="1" dirty="0">
                <a:latin typeface="Bodoni MT" panose="02070603080606020203" pitchFamily="18" charset="0"/>
              </a:rPr>
              <a:t>What is the Financial Impact to </a:t>
            </a:r>
            <a:br>
              <a:rPr lang="en-US" sz="6700" b="1" dirty="0">
                <a:latin typeface="Bodoni MT" panose="02070603080606020203" pitchFamily="18" charset="0"/>
              </a:rPr>
            </a:br>
            <a:r>
              <a:rPr lang="en-US" sz="6700" b="1" dirty="0">
                <a:latin typeface="Bodoni MT" panose="02070603080606020203" pitchFamily="18" charset="0"/>
              </a:rPr>
              <a:t>the City of West Covina? 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B22B1E-A374-4851-8973-3024A949D86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58439" y="2328315"/>
            <a:ext cx="11244262" cy="48434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>
                <a:solidFill>
                  <a:srgbClr val="00B0F0"/>
                </a:solidFill>
                <a:latin typeface="Bodoni MT" panose="02070603080606020203" pitchFamily="18" charset="0"/>
              </a:rPr>
              <a:t>SAFETY -7 Year Outlook</a:t>
            </a:r>
            <a:r>
              <a:rPr lang="en-US" sz="2800" dirty="0">
                <a:solidFill>
                  <a:srgbClr val="00B0F0"/>
                </a:solidFill>
                <a:latin typeface="Bodoni MT" panose="02070603080606020203" pitchFamily="18" charset="0"/>
              </a:rPr>
              <a:t>   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FF0000"/>
                </a:solidFill>
                <a:latin typeface="Bodoni MT" panose="02070603080606020203" pitchFamily="18" charset="0"/>
              </a:rPr>
              <a:t>TOTAL INCREASE $8.5M</a:t>
            </a:r>
          </a:p>
          <a:p>
            <a:pPr marL="0" indent="0">
              <a:buNone/>
            </a:pPr>
            <a:r>
              <a:rPr lang="en-US" sz="1800" dirty="0"/>
              <a:t>  	</a:t>
            </a:r>
            <a:r>
              <a:rPr lang="en-US" sz="1800" dirty="0">
                <a:latin typeface="Bodoni MT" panose="02070603080606020203" pitchFamily="18" charset="0"/>
              </a:rPr>
              <a:t>Normal Cost Contribution Rate 19.2% expected to be 22.1% increase of $1.4M</a:t>
            </a:r>
          </a:p>
          <a:p>
            <a:pPr marL="0" indent="0">
              <a:buNone/>
            </a:pPr>
            <a:endParaRPr lang="en-US" dirty="0">
              <a:latin typeface="Bodoni MT" panose="02070603080606020203" pitchFamily="18" charset="0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800" dirty="0"/>
              <a:t>  	</a:t>
            </a:r>
            <a:r>
              <a:rPr lang="en-US" sz="1800" dirty="0">
                <a:latin typeface="Bodoni MT" panose="02070603080606020203" pitchFamily="18" charset="0"/>
              </a:rPr>
              <a:t>Unfunded Liability Payment expected increase of $7.1M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82A27A6-AB68-4474-9BC3-2DB004A0A7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662616"/>
              </p:ext>
            </p:extLst>
          </p:nvPr>
        </p:nvGraphicFramePr>
        <p:xfrm>
          <a:off x="674113" y="3808573"/>
          <a:ext cx="10853196" cy="941474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086366">
                  <a:extLst>
                    <a:ext uri="{9D8B030D-6E8A-4147-A177-3AD203B41FA5}">
                      <a16:colId xmlns:a16="http://schemas.microsoft.com/office/drawing/2014/main" val="197110962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74887788"/>
                    </a:ext>
                  </a:extLst>
                </a:gridCol>
                <a:gridCol w="1098006">
                  <a:extLst>
                    <a:ext uri="{9D8B030D-6E8A-4147-A177-3AD203B41FA5}">
                      <a16:colId xmlns:a16="http://schemas.microsoft.com/office/drawing/2014/main" val="76061999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20415034"/>
                    </a:ext>
                  </a:extLst>
                </a:gridCol>
                <a:gridCol w="1203649">
                  <a:extLst>
                    <a:ext uri="{9D8B030D-6E8A-4147-A177-3AD203B41FA5}">
                      <a16:colId xmlns:a16="http://schemas.microsoft.com/office/drawing/2014/main" val="578488959"/>
                    </a:ext>
                  </a:extLst>
                </a:gridCol>
                <a:gridCol w="214604">
                  <a:extLst>
                    <a:ext uri="{9D8B030D-6E8A-4147-A177-3AD203B41FA5}">
                      <a16:colId xmlns:a16="http://schemas.microsoft.com/office/drawing/2014/main" val="2522827238"/>
                    </a:ext>
                  </a:extLst>
                </a:gridCol>
                <a:gridCol w="1237965">
                  <a:extLst>
                    <a:ext uri="{9D8B030D-6E8A-4147-A177-3AD203B41FA5}">
                      <a16:colId xmlns:a16="http://schemas.microsoft.com/office/drawing/2014/main" val="182373457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136335915"/>
                    </a:ext>
                  </a:extLst>
                </a:gridCol>
                <a:gridCol w="1228634">
                  <a:extLst>
                    <a:ext uri="{9D8B030D-6E8A-4147-A177-3AD203B41FA5}">
                      <a16:colId xmlns:a16="http://schemas.microsoft.com/office/drawing/2014/main" val="142759341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938219609"/>
                    </a:ext>
                  </a:extLst>
                </a:gridCol>
                <a:gridCol w="1293949">
                  <a:extLst>
                    <a:ext uri="{9D8B030D-6E8A-4147-A177-3AD203B41FA5}">
                      <a16:colId xmlns:a16="http://schemas.microsoft.com/office/drawing/2014/main" val="335069571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110733116"/>
                    </a:ext>
                  </a:extLst>
                </a:gridCol>
                <a:gridCol w="1154955">
                  <a:extLst>
                    <a:ext uri="{9D8B030D-6E8A-4147-A177-3AD203B41FA5}">
                      <a16:colId xmlns:a16="http://schemas.microsoft.com/office/drawing/2014/main" val="268017750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91998649"/>
                    </a:ext>
                  </a:extLst>
                </a:gridCol>
                <a:gridCol w="1085388">
                  <a:extLst>
                    <a:ext uri="{9D8B030D-6E8A-4147-A177-3AD203B41FA5}">
                      <a16:colId xmlns:a16="http://schemas.microsoft.com/office/drawing/2014/main" val="1814599724"/>
                    </a:ext>
                  </a:extLst>
                </a:gridCol>
              </a:tblGrid>
              <a:tr h="457383">
                <a:tc>
                  <a:txBody>
                    <a:bodyPr/>
                    <a:lstStyle/>
                    <a:p>
                      <a:r>
                        <a:rPr lang="en-US" dirty="0">
                          <a:latin typeface="Bodoni MT" panose="02070603080606020203" pitchFamily="18" charset="0"/>
                        </a:rPr>
                        <a:t>FY 17-18</a:t>
                      </a:r>
                      <a:endParaRPr lang="en-US" dirty="0">
                        <a:solidFill>
                          <a:schemeClr val="tx1"/>
                        </a:solidFill>
                        <a:latin typeface="Bodoni MT" panose="020706030806060202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Bodoni MT" panose="020706030806060202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Bodoni MT" panose="02070603080606020203" pitchFamily="18" charset="0"/>
                        </a:rPr>
                        <a:t>FY 18-19</a:t>
                      </a:r>
                      <a:endParaRPr lang="en-US" dirty="0">
                        <a:solidFill>
                          <a:schemeClr val="tx1"/>
                        </a:solidFill>
                        <a:latin typeface="Bodoni MT" panose="020706030806060202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Bodoni MT" panose="020706030806060202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Bodoni MT" panose="02070603080606020203" pitchFamily="18" charset="0"/>
                        </a:rPr>
                        <a:t>FY 19-20</a:t>
                      </a:r>
                      <a:endParaRPr lang="en-US" dirty="0">
                        <a:solidFill>
                          <a:schemeClr val="tx1"/>
                        </a:solidFill>
                        <a:latin typeface="Bodoni MT" panose="020706030806060202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Bodoni MT" panose="020706030806060202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Bodoni MT" panose="02070603080606020203" pitchFamily="18" charset="0"/>
                        </a:rPr>
                        <a:t>FY 20-21</a:t>
                      </a:r>
                      <a:endParaRPr lang="en-US" dirty="0">
                        <a:solidFill>
                          <a:schemeClr val="tx1"/>
                        </a:solidFill>
                        <a:latin typeface="Bodoni MT" panose="020706030806060202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Bodoni MT" panose="020706030806060202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Bodoni MT" panose="02070603080606020203" pitchFamily="18" charset="0"/>
                        </a:rPr>
                        <a:t>FY 21-22</a:t>
                      </a:r>
                      <a:endParaRPr lang="en-US" dirty="0">
                        <a:solidFill>
                          <a:schemeClr val="tx1"/>
                        </a:solidFill>
                        <a:latin typeface="Bodoni MT" panose="020706030806060202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Bodoni MT" panose="020706030806060202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Bodoni MT" panose="02070603080606020203" pitchFamily="18" charset="0"/>
                        </a:rPr>
                        <a:t>FY 22-23</a:t>
                      </a:r>
                      <a:endParaRPr lang="en-US" dirty="0">
                        <a:solidFill>
                          <a:schemeClr val="tx1"/>
                        </a:solidFill>
                        <a:latin typeface="Bodoni MT" panose="020706030806060202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Bodoni MT" panose="020706030806060202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Bodoni MT" panose="02070603080606020203" pitchFamily="18" charset="0"/>
                        </a:rPr>
                        <a:t>FY 23-24</a:t>
                      </a:r>
                      <a:endParaRPr lang="en-US" dirty="0">
                        <a:solidFill>
                          <a:schemeClr val="tx1"/>
                        </a:solidFill>
                        <a:latin typeface="Bodoni MT" panose="020706030806060202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Bodoni MT" panose="020706030806060202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Bodoni MT" panose="02070603080606020203" pitchFamily="18" charset="0"/>
                        </a:rPr>
                        <a:t>FY 24-25</a:t>
                      </a:r>
                      <a:endParaRPr lang="en-US" dirty="0">
                        <a:solidFill>
                          <a:schemeClr val="tx1"/>
                        </a:solidFill>
                        <a:latin typeface="Bodoni MT" panose="020706030806060202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0252105"/>
                  </a:ext>
                </a:extLst>
              </a:tr>
              <a:tr h="484091">
                <a:tc>
                  <a:txBody>
                    <a:bodyPr/>
                    <a:lstStyle/>
                    <a:p>
                      <a:r>
                        <a:rPr lang="en-US" dirty="0">
                          <a:latin typeface="Bodoni MT" panose="02070603080606020203" pitchFamily="18" charset="0"/>
                        </a:rPr>
                        <a:t>$3.8M</a:t>
                      </a:r>
                      <a:endParaRPr lang="en-US" dirty="0">
                        <a:solidFill>
                          <a:schemeClr val="tx1"/>
                        </a:solidFill>
                        <a:latin typeface="Bodoni MT" panose="020706030806060202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Bodoni MT" panose="020706030806060202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Bodoni MT" panose="02070603080606020203" pitchFamily="18" charset="0"/>
                        </a:rPr>
                        <a:t>3.9M</a:t>
                      </a:r>
                      <a:endParaRPr lang="en-US" dirty="0">
                        <a:solidFill>
                          <a:schemeClr val="tx1"/>
                        </a:solidFill>
                        <a:latin typeface="Bodoni MT" panose="020706030806060202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Bodoni MT" panose="020706030806060202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Bodoni MT" panose="02070603080606020203" pitchFamily="18" charset="0"/>
                        </a:rPr>
                        <a:t>$4.3M</a:t>
                      </a:r>
                      <a:endParaRPr lang="en-US" dirty="0">
                        <a:solidFill>
                          <a:schemeClr val="tx1"/>
                        </a:solidFill>
                        <a:latin typeface="Bodoni MT" panose="020706030806060202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Bodoni MT" panose="020706030806060202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Bodoni MT" panose="02070603080606020203" pitchFamily="18" charset="0"/>
                        </a:rPr>
                        <a:t>$4.8M</a:t>
                      </a:r>
                      <a:endParaRPr lang="en-US" dirty="0">
                        <a:solidFill>
                          <a:schemeClr val="tx1"/>
                        </a:solidFill>
                        <a:latin typeface="Bodoni MT" panose="020706030806060202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  <a:latin typeface="Bodoni MT" panose="020706030806060202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Bodoni MT" panose="02070603080606020203" pitchFamily="18" charset="0"/>
                        </a:rPr>
                        <a:t>$4.9M</a:t>
                      </a:r>
                      <a:endParaRPr lang="en-US" dirty="0">
                        <a:solidFill>
                          <a:schemeClr val="tx1"/>
                        </a:solidFill>
                        <a:latin typeface="Bodoni MT" panose="020706030806060202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Bodoni MT" panose="020706030806060202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Bodoni MT" panose="02070603080606020203" pitchFamily="18" charset="0"/>
                        </a:rPr>
                        <a:t>$5.1M</a:t>
                      </a:r>
                      <a:endParaRPr lang="en-US" dirty="0">
                        <a:solidFill>
                          <a:schemeClr val="tx1"/>
                        </a:solidFill>
                        <a:latin typeface="Bodoni MT" panose="020706030806060202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Bodoni MT" panose="020706030806060202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Bodoni MT" panose="02070603080606020203" pitchFamily="18" charset="0"/>
                        </a:rPr>
                        <a:t>$5.2M</a:t>
                      </a:r>
                      <a:endParaRPr lang="en-US" dirty="0">
                        <a:solidFill>
                          <a:schemeClr val="tx1"/>
                        </a:solidFill>
                        <a:latin typeface="Bodoni MT" panose="020706030806060202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Bodoni MT" panose="020706030806060202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Bodoni MT" panose="02070603080606020203" pitchFamily="18" charset="0"/>
                        </a:rPr>
                        <a:t>$5.4M</a:t>
                      </a:r>
                      <a:endParaRPr lang="en-US" dirty="0">
                        <a:solidFill>
                          <a:schemeClr val="tx1"/>
                        </a:solidFill>
                        <a:latin typeface="Bodoni MT" panose="020706030806060202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2473902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7752237-65EF-418B-B1EB-27A96FE274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4426395"/>
              </p:ext>
            </p:extLst>
          </p:nvPr>
        </p:nvGraphicFramePr>
        <p:xfrm>
          <a:off x="669402" y="5235899"/>
          <a:ext cx="10857907" cy="877817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069569">
                  <a:extLst>
                    <a:ext uri="{9D8B030D-6E8A-4147-A177-3AD203B41FA5}">
                      <a16:colId xmlns:a16="http://schemas.microsoft.com/office/drawing/2014/main" val="197110962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74887788"/>
                    </a:ext>
                  </a:extLst>
                </a:gridCol>
                <a:gridCol w="1091522">
                  <a:extLst>
                    <a:ext uri="{9D8B030D-6E8A-4147-A177-3AD203B41FA5}">
                      <a16:colId xmlns:a16="http://schemas.microsoft.com/office/drawing/2014/main" val="76061999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20415034"/>
                    </a:ext>
                  </a:extLst>
                </a:gridCol>
                <a:gridCol w="1194318">
                  <a:extLst>
                    <a:ext uri="{9D8B030D-6E8A-4147-A177-3AD203B41FA5}">
                      <a16:colId xmlns:a16="http://schemas.microsoft.com/office/drawing/2014/main" val="578488959"/>
                    </a:ext>
                  </a:extLst>
                </a:gridCol>
                <a:gridCol w="214605">
                  <a:extLst>
                    <a:ext uri="{9D8B030D-6E8A-4147-A177-3AD203B41FA5}">
                      <a16:colId xmlns:a16="http://schemas.microsoft.com/office/drawing/2014/main" val="2522827238"/>
                    </a:ext>
                  </a:extLst>
                </a:gridCol>
                <a:gridCol w="1185010">
                  <a:extLst>
                    <a:ext uri="{9D8B030D-6E8A-4147-A177-3AD203B41FA5}">
                      <a16:colId xmlns:a16="http://schemas.microsoft.com/office/drawing/2014/main" val="182373457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136335915"/>
                    </a:ext>
                  </a:extLst>
                </a:gridCol>
                <a:gridCol w="1257788">
                  <a:extLst>
                    <a:ext uri="{9D8B030D-6E8A-4147-A177-3AD203B41FA5}">
                      <a16:colId xmlns:a16="http://schemas.microsoft.com/office/drawing/2014/main" val="142759341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938219609"/>
                    </a:ext>
                  </a:extLst>
                </a:gridCol>
                <a:gridCol w="1257788">
                  <a:extLst>
                    <a:ext uri="{9D8B030D-6E8A-4147-A177-3AD203B41FA5}">
                      <a16:colId xmlns:a16="http://schemas.microsoft.com/office/drawing/2014/main" val="335069571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110733116"/>
                    </a:ext>
                  </a:extLst>
                </a:gridCol>
                <a:gridCol w="1257788">
                  <a:extLst>
                    <a:ext uri="{9D8B030D-6E8A-4147-A177-3AD203B41FA5}">
                      <a16:colId xmlns:a16="http://schemas.microsoft.com/office/drawing/2014/main" val="268017750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91998649"/>
                    </a:ext>
                  </a:extLst>
                </a:gridCol>
                <a:gridCol w="1079839">
                  <a:extLst>
                    <a:ext uri="{9D8B030D-6E8A-4147-A177-3AD203B41FA5}">
                      <a16:colId xmlns:a16="http://schemas.microsoft.com/office/drawing/2014/main" val="1814599724"/>
                    </a:ext>
                  </a:extLst>
                </a:gridCol>
              </a:tblGrid>
              <a:tr h="485632">
                <a:tc>
                  <a:txBody>
                    <a:bodyPr/>
                    <a:lstStyle/>
                    <a:p>
                      <a:r>
                        <a:rPr lang="en-US" dirty="0">
                          <a:latin typeface="Bodoni MT" panose="02070603080606020203" pitchFamily="18" charset="0"/>
                        </a:rPr>
                        <a:t>FY 17-18</a:t>
                      </a:r>
                      <a:endParaRPr lang="en-US" dirty="0">
                        <a:solidFill>
                          <a:schemeClr val="tx1"/>
                        </a:solidFill>
                        <a:latin typeface="Bodoni MT" panose="020706030806060202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Bodoni MT" panose="020706030806060202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Bodoni MT" panose="02070603080606020203" pitchFamily="18" charset="0"/>
                        </a:rPr>
                        <a:t>FY 18-19</a:t>
                      </a:r>
                      <a:endParaRPr lang="en-US" dirty="0">
                        <a:solidFill>
                          <a:schemeClr val="tx1"/>
                        </a:solidFill>
                        <a:latin typeface="Bodoni MT" panose="020706030806060202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Bodoni MT" panose="020706030806060202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Bodoni MT" panose="02070603080606020203" pitchFamily="18" charset="0"/>
                        </a:rPr>
                        <a:t>FY 19-20</a:t>
                      </a:r>
                      <a:endParaRPr lang="en-US" dirty="0">
                        <a:solidFill>
                          <a:schemeClr val="tx1"/>
                        </a:solidFill>
                        <a:latin typeface="Bodoni MT" panose="020706030806060202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Bodoni MT" panose="020706030806060202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Bodoni MT" panose="02070603080606020203" pitchFamily="18" charset="0"/>
                        </a:rPr>
                        <a:t>FY 20-21</a:t>
                      </a:r>
                      <a:endParaRPr lang="en-US" dirty="0">
                        <a:solidFill>
                          <a:schemeClr val="tx1"/>
                        </a:solidFill>
                        <a:latin typeface="Bodoni MT" panose="020706030806060202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Bodoni MT" panose="020706030806060202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Bodoni MT" panose="02070603080606020203" pitchFamily="18" charset="0"/>
                        </a:rPr>
                        <a:t>FY 21-22</a:t>
                      </a:r>
                      <a:endParaRPr lang="en-US" dirty="0">
                        <a:solidFill>
                          <a:schemeClr val="tx1"/>
                        </a:solidFill>
                        <a:latin typeface="Bodoni MT" panose="020706030806060202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Bodoni MT" panose="020706030806060202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Bodoni MT" panose="02070603080606020203" pitchFamily="18" charset="0"/>
                        </a:rPr>
                        <a:t>FY 22-23</a:t>
                      </a:r>
                      <a:endParaRPr lang="en-US" dirty="0">
                        <a:solidFill>
                          <a:schemeClr val="tx1"/>
                        </a:solidFill>
                        <a:latin typeface="Bodoni MT" panose="020706030806060202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Bodoni MT" panose="020706030806060202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Bodoni MT" panose="02070603080606020203" pitchFamily="18" charset="0"/>
                        </a:rPr>
                        <a:t>FY 23-24</a:t>
                      </a:r>
                      <a:endParaRPr lang="en-US" dirty="0">
                        <a:solidFill>
                          <a:schemeClr val="tx1"/>
                        </a:solidFill>
                        <a:latin typeface="Bodoni MT" panose="020706030806060202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Bodoni MT" panose="020706030806060202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Bodoni MT" panose="02070603080606020203" pitchFamily="18" charset="0"/>
                        </a:rPr>
                        <a:t>FY 24-25</a:t>
                      </a:r>
                      <a:endParaRPr lang="en-US" dirty="0">
                        <a:solidFill>
                          <a:schemeClr val="tx1"/>
                        </a:solidFill>
                        <a:latin typeface="Bodoni MT" panose="020706030806060202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0252105"/>
                  </a:ext>
                </a:extLst>
              </a:tr>
              <a:tr h="392185">
                <a:tc>
                  <a:txBody>
                    <a:bodyPr/>
                    <a:lstStyle/>
                    <a:p>
                      <a:r>
                        <a:rPr lang="en-US" dirty="0">
                          <a:latin typeface="Bodoni MT" panose="02070603080606020203" pitchFamily="18" charset="0"/>
                        </a:rPr>
                        <a:t>$6.9M</a:t>
                      </a:r>
                      <a:endParaRPr lang="en-US" dirty="0">
                        <a:solidFill>
                          <a:schemeClr val="tx1"/>
                        </a:solidFill>
                        <a:latin typeface="Bodoni MT" panose="020706030806060202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Bodoni MT" panose="020706030806060202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Bodoni MT" panose="02070603080606020203" pitchFamily="18" charset="0"/>
                        </a:rPr>
                        <a:t>$7.9M</a:t>
                      </a:r>
                      <a:endParaRPr lang="en-US" dirty="0">
                        <a:solidFill>
                          <a:schemeClr val="tx1"/>
                        </a:solidFill>
                        <a:latin typeface="Bodoni MT" panose="020706030806060202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Bodoni MT" panose="020706030806060202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Bodoni MT" panose="02070603080606020203" pitchFamily="18" charset="0"/>
                        </a:rPr>
                        <a:t>$9.2M</a:t>
                      </a:r>
                      <a:endParaRPr lang="en-US" dirty="0">
                        <a:solidFill>
                          <a:schemeClr val="tx1"/>
                        </a:solidFill>
                        <a:latin typeface="Bodoni MT" panose="020706030806060202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Bodoni MT" panose="020706030806060202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Bodoni MT" panose="02070603080606020203" pitchFamily="18" charset="0"/>
                        </a:rPr>
                        <a:t>$10.1M</a:t>
                      </a:r>
                      <a:endParaRPr lang="en-US" dirty="0">
                        <a:solidFill>
                          <a:schemeClr val="tx1"/>
                        </a:solidFill>
                        <a:latin typeface="Bodoni MT" panose="020706030806060202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  <a:latin typeface="Bodoni MT" panose="020706030806060202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Bodoni MT" panose="02070603080606020203" pitchFamily="18" charset="0"/>
                        </a:rPr>
                        <a:t>$11.4M</a:t>
                      </a:r>
                      <a:endParaRPr lang="en-US" dirty="0">
                        <a:solidFill>
                          <a:schemeClr val="tx1"/>
                        </a:solidFill>
                        <a:latin typeface="Bodoni MT" panose="020706030806060202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Bodoni MT" panose="020706030806060202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Bodoni MT" panose="02070603080606020203" pitchFamily="18" charset="0"/>
                        </a:rPr>
                        <a:t>$12.5M</a:t>
                      </a:r>
                      <a:endParaRPr lang="en-US" dirty="0">
                        <a:solidFill>
                          <a:schemeClr val="tx1"/>
                        </a:solidFill>
                        <a:latin typeface="Bodoni MT" panose="020706030806060202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Bodoni MT" panose="020706030806060202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Bodoni MT" panose="02070603080606020203" pitchFamily="18" charset="0"/>
                        </a:rPr>
                        <a:t>$13.3M</a:t>
                      </a:r>
                      <a:endParaRPr lang="en-US" dirty="0">
                        <a:solidFill>
                          <a:schemeClr val="tx1"/>
                        </a:solidFill>
                        <a:latin typeface="Bodoni MT" panose="020706030806060202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Bodoni MT" panose="020706030806060202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Bodoni MT" panose="02070603080606020203" pitchFamily="18" charset="0"/>
                        </a:rPr>
                        <a:t>$13.9M</a:t>
                      </a:r>
                      <a:endParaRPr lang="en-US" dirty="0">
                        <a:solidFill>
                          <a:schemeClr val="tx1"/>
                        </a:solidFill>
                        <a:latin typeface="Bodoni MT" panose="020706030806060202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2473902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D17C36-7A0A-4B4A-85BB-42A288E03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9303" y="6578600"/>
            <a:ext cx="542697" cy="279400"/>
          </a:xfrm>
        </p:spPr>
        <p:txBody>
          <a:bodyPr/>
          <a:lstStyle/>
          <a:p>
            <a:fld id="{83526D44-CF30-41BF-A1C9-90B0BD762887}" type="slidenum">
              <a:rPr lang="en-US" sz="1200" smtClean="0"/>
              <a:t>25</a:t>
            </a:fld>
            <a:endParaRPr lang="en-US" sz="1200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EA28CFC1-71BB-4E7A-AEAE-BAF7F963AC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39" y="589485"/>
            <a:ext cx="1120588" cy="819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13773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97A28-9E6C-4B30-9226-53F78CD2C46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34975" y="233265"/>
            <a:ext cx="11757025" cy="2640563"/>
          </a:xfrm>
        </p:spPr>
        <p:txBody>
          <a:bodyPr>
            <a:noAutofit/>
          </a:bodyPr>
          <a:lstStyle/>
          <a:p>
            <a:pPr algn="ctr">
              <a:lnSpc>
                <a:spcPts val="5000"/>
              </a:lnSpc>
            </a:pPr>
            <a:br>
              <a:rPr lang="en-US" b="1" dirty="0">
                <a:latin typeface="Bodoni MT" panose="02070603080606020203" pitchFamily="18" charset="0"/>
              </a:rPr>
            </a:br>
            <a:r>
              <a:rPr lang="en-US" b="1" dirty="0">
                <a:latin typeface="Bodoni MT" panose="02070603080606020203" pitchFamily="18" charset="0"/>
              </a:rPr>
              <a:t>What is the Financial Impact to the </a:t>
            </a:r>
            <a:br>
              <a:rPr lang="en-US" b="1" dirty="0">
                <a:latin typeface="Bodoni MT" panose="02070603080606020203" pitchFamily="18" charset="0"/>
              </a:rPr>
            </a:br>
            <a:r>
              <a:rPr lang="en-US" b="1" dirty="0">
                <a:latin typeface="Bodoni MT" panose="02070603080606020203" pitchFamily="18" charset="0"/>
              </a:rPr>
              <a:t>City of West Covina?</a:t>
            </a:r>
            <a:br>
              <a:rPr lang="en-US" b="1" dirty="0">
                <a:latin typeface="Bodoni MT" panose="02070603080606020203" pitchFamily="18" charset="0"/>
              </a:rPr>
            </a:br>
            <a:br>
              <a:rPr lang="en-US" sz="5000" b="1" dirty="0">
                <a:latin typeface="Bodoni MT" panose="02070603080606020203" pitchFamily="18" charset="0"/>
              </a:rPr>
            </a:br>
            <a:r>
              <a:rPr lang="en-US" sz="3200" b="1" dirty="0">
                <a:latin typeface="Bodoni MT" panose="02070603080606020203" pitchFamily="18" charset="0"/>
              </a:rPr>
              <a:t>Retirement Cost Recap – 7 Year Outlook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E060C11-242A-4216-BF36-408BE5495C73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784465180"/>
              </p:ext>
            </p:extLst>
          </p:nvPr>
        </p:nvGraphicFramePr>
        <p:xfrm>
          <a:off x="1856790" y="2873828"/>
          <a:ext cx="8071874" cy="4261703"/>
        </p:xfrm>
        <a:graphic>
          <a:graphicData uri="http://schemas.openxmlformats.org/drawingml/2006/table">
            <a:tbl>
              <a:tblPr>
                <a:tableStyleId>{912C8C85-51F0-491E-9774-3900AFEF0FD7}</a:tableStyleId>
              </a:tblPr>
              <a:tblGrid>
                <a:gridCol w="1822794">
                  <a:extLst>
                    <a:ext uri="{9D8B030D-6E8A-4147-A177-3AD203B41FA5}">
                      <a16:colId xmlns:a16="http://schemas.microsoft.com/office/drawing/2014/main" val="2509197567"/>
                    </a:ext>
                  </a:extLst>
                </a:gridCol>
                <a:gridCol w="1871930">
                  <a:extLst>
                    <a:ext uri="{9D8B030D-6E8A-4147-A177-3AD203B41FA5}">
                      <a16:colId xmlns:a16="http://schemas.microsoft.com/office/drawing/2014/main" val="2310299232"/>
                    </a:ext>
                  </a:extLst>
                </a:gridCol>
                <a:gridCol w="110108">
                  <a:extLst>
                    <a:ext uri="{9D8B030D-6E8A-4147-A177-3AD203B41FA5}">
                      <a16:colId xmlns:a16="http://schemas.microsoft.com/office/drawing/2014/main" val="681273939"/>
                    </a:ext>
                  </a:extLst>
                </a:gridCol>
                <a:gridCol w="2099479">
                  <a:extLst>
                    <a:ext uri="{9D8B030D-6E8A-4147-A177-3AD203B41FA5}">
                      <a16:colId xmlns:a16="http://schemas.microsoft.com/office/drawing/2014/main" val="2284344980"/>
                    </a:ext>
                  </a:extLst>
                </a:gridCol>
                <a:gridCol w="38622">
                  <a:extLst>
                    <a:ext uri="{9D8B030D-6E8A-4147-A177-3AD203B41FA5}">
                      <a16:colId xmlns:a16="http://schemas.microsoft.com/office/drawing/2014/main" val="1532844529"/>
                    </a:ext>
                  </a:extLst>
                </a:gridCol>
                <a:gridCol w="2128941">
                  <a:extLst>
                    <a:ext uri="{9D8B030D-6E8A-4147-A177-3AD203B41FA5}">
                      <a16:colId xmlns:a16="http://schemas.microsoft.com/office/drawing/2014/main" val="4247604950"/>
                    </a:ext>
                  </a:extLst>
                </a:gridCol>
              </a:tblGrid>
              <a:tr h="118778">
                <a:tc gridSpan="6"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11" marR="6611" marT="661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6523554"/>
                  </a:ext>
                </a:extLst>
              </a:tr>
              <a:tr h="131665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Bodoni MT" panose="02070603080606020203" pitchFamily="18" charset="0"/>
                      </a:endParaRPr>
                    </a:p>
                  </a:txBody>
                  <a:tcPr marL="6611" marR="6611" marT="661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Bodoni MT" panose="02070603080606020203" pitchFamily="18" charset="0"/>
                      </a:endParaRPr>
                    </a:p>
                  </a:txBody>
                  <a:tcPr marL="6611" marR="6611" marT="6611" marB="0" anchor="b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Bodoni MT" panose="02070603080606020203" pitchFamily="18" charset="0"/>
                      </a:endParaRPr>
                    </a:p>
                  </a:txBody>
                  <a:tcPr marL="6611" marR="6611" marT="6611" marB="0" anchor="b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Bodoni MT" panose="02070603080606020203" pitchFamily="18" charset="0"/>
                      </a:endParaRPr>
                    </a:p>
                  </a:txBody>
                  <a:tcPr marL="6611" marR="6611" marT="6611" marB="0" anchor="b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Bodoni MT" panose="02070603080606020203" pitchFamily="18" charset="0"/>
                      </a:endParaRPr>
                    </a:p>
                  </a:txBody>
                  <a:tcPr marL="6611" marR="6611" marT="66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Bodoni MT" panose="02070603080606020203" pitchFamily="18" charset="0"/>
                      </a:endParaRPr>
                    </a:p>
                  </a:txBody>
                  <a:tcPr marL="6611" marR="6611" marT="6611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7493485"/>
                  </a:ext>
                </a:extLst>
              </a:tr>
              <a:tr h="131665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Bodoni MT" panose="02070603080606020203" pitchFamily="18" charset="0"/>
                      </a:endParaRPr>
                    </a:p>
                  </a:txBody>
                  <a:tcPr marL="6611" marR="6611" marT="661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  <a:latin typeface="Bodoni MT" panose="02070603080606020203" pitchFamily="18" charset="0"/>
                        </a:rPr>
                        <a:t>FY 17-18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Bodoni MT" panose="02070603080606020203" pitchFamily="18" charset="0"/>
                      </a:endParaRPr>
                    </a:p>
                  </a:txBody>
                  <a:tcPr marL="6611" marR="6611" marT="66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Bodoni MT" panose="02070603080606020203" pitchFamily="18" charset="0"/>
                      </a:endParaRPr>
                    </a:p>
                  </a:txBody>
                  <a:tcPr marL="6611" marR="6611" marT="66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  <a:latin typeface="Bodoni MT" panose="02070603080606020203" pitchFamily="18" charset="0"/>
                        </a:rPr>
                        <a:t>FY 24-25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Bodoni MT" panose="02070603080606020203" pitchFamily="18" charset="0"/>
                      </a:endParaRPr>
                    </a:p>
                  </a:txBody>
                  <a:tcPr marL="6611" marR="6611" marT="66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Bodoni MT" panose="02070603080606020203" pitchFamily="18" charset="0"/>
                      </a:endParaRPr>
                    </a:p>
                  </a:txBody>
                  <a:tcPr marL="6611" marR="6611" marT="66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  <a:latin typeface="Bodoni MT" panose="02070603080606020203" pitchFamily="18" charset="0"/>
                        </a:rPr>
                        <a:t>Increase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Bodoni MT" panose="02070603080606020203" pitchFamily="18" charset="0"/>
                      </a:endParaRPr>
                    </a:p>
                  </a:txBody>
                  <a:tcPr marL="6611" marR="6611" marT="6611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27570562"/>
                  </a:ext>
                </a:extLst>
              </a:tr>
              <a:tr h="151747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effectLst/>
                          <a:latin typeface="Bodoni MT" panose="02070603080606020203" pitchFamily="18" charset="0"/>
                        </a:rPr>
                        <a:t>Normal Cost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Bodoni MT" panose="02070603080606020203" pitchFamily="18" charset="0"/>
                      </a:endParaRPr>
                    </a:p>
                  </a:txBody>
                  <a:tcPr marL="6611" marR="6611" marT="661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Bodoni MT" panose="02070603080606020203" pitchFamily="18" charset="0"/>
                        </a:rPr>
                        <a:t>       $   4,672,248   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Bodoni MT" panose="02070603080606020203" pitchFamily="18" charset="0"/>
                      </a:endParaRPr>
                    </a:p>
                  </a:txBody>
                  <a:tcPr marL="6611" marR="6611" marT="66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Bodoni MT" panose="02070603080606020203" pitchFamily="18" charset="0"/>
                      </a:endParaRPr>
                    </a:p>
                  </a:txBody>
                  <a:tcPr marL="6611" marR="6611" marT="66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Bodoni MT" panose="02070603080606020203" pitchFamily="18" charset="0"/>
                        </a:rPr>
                        <a:t>          $   6,498,658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Bodoni MT" panose="02070603080606020203" pitchFamily="18" charset="0"/>
                      </a:endParaRPr>
                    </a:p>
                  </a:txBody>
                  <a:tcPr marL="6611" marR="6611" marT="66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Bodoni MT" panose="02070603080606020203" pitchFamily="18" charset="0"/>
                      </a:endParaRPr>
                    </a:p>
                  </a:txBody>
                  <a:tcPr marL="6611" marR="6611" marT="66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Bodoni MT" panose="02070603080606020203" pitchFamily="18" charset="0"/>
                        </a:rPr>
                        <a:t>           $   1,826,410 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Bodoni MT" panose="02070603080606020203" pitchFamily="18" charset="0"/>
                      </a:endParaRPr>
                    </a:p>
                  </a:txBody>
                  <a:tcPr marL="6611" marR="6611" marT="6611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64959211"/>
                  </a:ext>
                </a:extLst>
              </a:tr>
              <a:tr h="13166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  <a:latin typeface="Bodoni MT" panose="02070603080606020203" pitchFamily="18" charset="0"/>
                        </a:rPr>
                        <a:t>        UAL 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Bodoni MT" panose="02070603080606020203" pitchFamily="18" charset="0"/>
                      </a:endParaRPr>
                    </a:p>
                  </a:txBody>
                  <a:tcPr marL="6611" marR="6611" marT="661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Bodoni MT" panose="02070603080606020203" pitchFamily="18" charset="0"/>
                        </a:rPr>
                        <a:t>       </a:t>
                      </a:r>
                      <a:r>
                        <a:rPr lang="en-US" sz="2000" u="sng" strike="noStrike" dirty="0">
                          <a:effectLst/>
                          <a:latin typeface="Bodoni MT" panose="02070603080606020203" pitchFamily="18" charset="0"/>
                        </a:rPr>
                        <a:t>$   8,790,662</a:t>
                      </a:r>
                      <a:endParaRPr lang="en-US" sz="2000" b="0" i="0" u="sng" strike="noStrike" dirty="0">
                        <a:solidFill>
                          <a:srgbClr val="000000"/>
                        </a:solidFill>
                        <a:effectLst/>
                        <a:latin typeface="Bodoni MT" panose="02070603080606020203" pitchFamily="18" charset="0"/>
                      </a:endParaRPr>
                    </a:p>
                  </a:txBody>
                  <a:tcPr marL="6611" marR="6611" marT="66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Bodoni MT" panose="02070603080606020203" pitchFamily="18" charset="0"/>
                      </a:endParaRPr>
                    </a:p>
                  </a:txBody>
                  <a:tcPr marL="6611" marR="6611" marT="66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Bodoni MT" panose="02070603080606020203" pitchFamily="18" charset="0"/>
                        </a:rPr>
                        <a:t>          </a:t>
                      </a:r>
                      <a:r>
                        <a:rPr lang="en-US" sz="2000" u="sng" strike="noStrike" dirty="0">
                          <a:effectLst/>
                          <a:latin typeface="Bodoni MT" panose="02070603080606020203" pitchFamily="18" charset="0"/>
                        </a:rPr>
                        <a:t>$ 18,840,000   </a:t>
                      </a:r>
                      <a:endParaRPr lang="en-US" sz="2000" b="0" i="0" u="sng" strike="noStrike" dirty="0">
                        <a:solidFill>
                          <a:srgbClr val="000000"/>
                        </a:solidFill>
                        <a:effectLst/>
                        <a:latin typeface="Bodoni MT" panose="02070603080606020203" pitchFamily="18" charset="0"/>
                      </a:endParaRPr>
                    </a:p>
                  </a:txBody>
                  <a:tcPr marL="6611" marR="6611" marT="66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Bodoni MT" panose="02070603080606020203" pitchFamily="18" charset="0"/>
                      </a:endParaRPr>
                    </a:p>
                  </a:txBody>
                  <a:tcPr marL="6611" marR="6611" marT="66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Bodoni MT" panose="02070603080606020203" pitchFamily="18" charset="0"/>
                        </a:rPr>
                        <a:t>           $ 10,049,338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Bodoni MT" panose="02070603080606020203" pitchFamily="18" charset="0"/>
                      </a:endParaRPr>
                    </a:p>
                  </a:txBody>
                  <a:tcPr marL="6611" marR="6611" marT="6611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99045788"/>
                  </a:ext>
                </a:extLst>
              </a:tr>
              <a:tr h="13166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        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TOTAL</a:t>
                      </a:r>
                    </a:p>
                  </a:txBody>
                  <a:tcPr marL="6611" marR="6611" marT="661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       $ 13,462,910</a:t>
                      </a:r>
                    </a:p>
                  </a:txBody>
                  <a:tcPr marL="6611" marR="6611" marT="66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Bodoni MT" panose="02070603080606020203" pitchFamily="18" charset="0"/>
                      </a:endParaRPr>
                    </a:p>
                  </a:txBody>
                  <a:tcPr marL="6611" marR="6611" marT="66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          $ 25,338,658</a:t>
                      </a:r>
                    </a:p>
                  </a:txBody>
                  <a:tcPr marL="6611" marR="6611" marT="66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Bodoni MT" panose="02070603080606020203" pitchFamily="18" charset="0"/>
                      </a:endParaRPr>
                    </a:p>
                  </a:txBody>
                  <a:tcPr marL="6611" marR="6611" marT="66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Bodoni MT" panose="02070603080606020203" pitchFamily="18" charset="0"/>
                        </a:rPr>
                        <a:t>           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Bodoni MT" panose="02070603080606020203" pitchFamily="18" charset="0"/>
                      </a:endParaRPr>
                    </a:p>
                  </a:txBody>
                  <a:tcPr marL="6611" marR="6611" marT="6611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92101357"/>
                  </a:ext>
                </a:extLst>
              </a:tr>
              <a:tr h="131665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Bodoni MT" panose="02070603080606020203" pitchFamily="18" charset="0"/>
                      </a:endParaRPr>
                    </a:p>
                  </a:txBody>
                  <a:tcPr marL="6611" marR="6611" marT="661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Bodoni MT" panose="02070603080606020203" pitchFamily="18" charset="0"/>
                      </a:endParaRPr>
                    </a:p>
                  </a:txBody>
                  <a:tcPr marL="6611" marR="6611" marT="66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Bodoni MT" panose="02070603080606020203" pitchFamily="18" charset="0"/>
                      </a:endParaRPr>
                    </a:p>
                  </a:txBody>
                  <a:tcPr marL="6611" marR="6611" marT="66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Bodoni MT" panose="02070603080606020203" pitchFamily="18" charset="0"/>
                      </a:endParaRPr>
                    </a:p>
                  </a:txBody>
                  <a:tcPr marL="6611" marR="6611" marT="66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Bodoni MT" panose="02070603080606020203" pitchFamily="18" charset="0"/>
                      </a:endParaRPr>
                    </a:p>
                  </a:txBody>
                  <a:tcPr marL="6611" marR="6611" marT="66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Bodoni MT" panose="02070603080606020203" pitchFamily="18" charset="0"/>
                      </a:endParaRPr>
                    </a:p>
                  </a:txBody>
                  <a:tcPr marL="6611" marR="6611" marT="6611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37045260"/>
                  </a:ext>
                </a:extLst>
              </a:tr>
              <a:tr h="131665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Bodoni MT" panose="02070603080606020203" pitchFamily="18" charset="0"/>
                      </a:endParaRPr>
                    </a:p>
                  </a:txBody>
                  <a:tcPr marL="6611" marR="6611" marT="661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Bodoni MT" panose="02070603080606020203" pitchFamily="18" charset="0"/>
                      </a:endParaRPr>
                    </a:p>
                  </a:txBody>
                  <a:tcPr marL="6611" marR="6611" marT="66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Bodoni MT" panose="02070603080606020203" pitchFamily="18" charset="0"/>
                      </a:endParaRPr>
                    </a:p>
                  </a:txBody>
                  <a:tcPr marL="6611" marR="6611" marT="66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b"/>
                      <a:endParaRPr lang="en-US" sz="2800" b="1" i="0" u="none" strike="noStrike" dirty="0">
                        <a:solidFill>
                          <a:srgbClr val="FF0000"/>
                        </a:solidFill>
                        <a:effectLst/>
                        <a:latin typeface="Bodoni MT" panose="02070603080606020203" pitchFamily="18" charset="0"/>
                      </a:endParaRPr>
                    </a:p>
                  </a:txBody>
                  <a:tcPr marL="6611" marR="6611" marT="66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800" b="1" i="0" u="none" strike="noStrike" dirty="0">
                        <a:solidFill>
                          <a:srgbClr val="FF0000"/>
                        </a:solidFill>
                        <a:effectLst/>
                        <a:latin typeface="Bodoni MT" panose="02070603080606020203" pitchFamily="18" charset="0"/>
                      </a:endParaRPr>
                    </a:p>
                  </a:txBody>
                  <a:tcPr marL="6611" marR="6611" marT="66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800" b="1" i="0" u="none" strike="noStrike" dirty="0">
                        <a:solidFill>
                          <a:srgbClr val="FF0000"/>
                        </a:solidFill>
                        <a:effectLst/>
                        <a:latin typeface="Bodoni MT" panose="02070603080606020203" pitchFamily="18" charset="0"/>
                      </a:endParaRPr>
                    </a:p>
                  </a:txBody>
                  <a:tcPr marL="6611" marR="6611" marT="6611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79021632"/>
                  </a:ext>
                </a:extLst>
              </a:tr>
              <a:tr h="131665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Bodoni MT" panose="02070603080606020203" pitchFamily="18" charset="0"/>
                      </a:endParaRPr>
                    </a:p>
                  </a:txBody>
                  <a:tcPr marL="6611" marR="6611" marT="661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Bodoni MT" panose="02070603080606020203" pitchFamily="18" charset="0"/>
                      </a:endParaRPr>
                    </a:p>
                  </a:txBody>
                  <a:tcPr marL="6611" marR="6611" marT="66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Bodoni MT" panose="02070603080606020203" pitchFamily="18" charset="0"/>
                      </a:endParaRPr>
                    </a:p>
                  </a:txBody>
                  <a:tcPr marL="6611" marR="6611" marT="66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Bodoni MT" panose="02070603080606020203" pitchFamily="18" charset="0"/>
                      </a:endParaRPr>
                    </a:p>
                  </a:txBody>
                  <a:tcPr marL="6611" marR="6611" marT="66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Bodoni MT" panose="02070603080606020203" pitchFamily="18" charset="0"/>
                      </a:endParaRPr>
                    </a:p>
                  </a:txBody>
                  <a:tcPr marL="6611" marR="6611" marT="66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Bodoni MT" panose="02070603080606020203" pitchFamily="18" charset="0"/>
                      </a:endParaRPr>
                    </a:p>
                  </a:txBody>
                  <a:tcPr marL="6611" marR="6611" marT="6611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7714121"/>
                  </a:ext>
                </a:extLst>
              </a:tr>
              <a:tr h="131665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Bodoni MT" panose="02070603080606020203" pitchFamily="18" charset="0"/>
                      </a:endParaRPr>
                    </a:p>
                  </a:txBody>
                  <a:tcPr marL="6611" marR="6611" marT="661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Bodoni MT" panose="02070603080606020203" pitchFamily="18" charset="0"/>
                      </a:endParaRPr>
                    </a:p>
                  </a:txBody>
                  <a:tcPr marL="6611" marR="6611" marT="66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Bodoni MT" panose="02070603080606020203" pitchFamily="18" charset="0"/>
                      </a:endParaRPr>
                    </a:p>
                  </a:txBody>
                  <a:tcPr marL="6611" marR="6611" marT="66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Bodoni MT" panose="02070603080606020203" pitchFamily="18" charset="0"/>
                      </a:endParaRPr>
                    </a:p>
                  </a:txBody>
                  <a:tcPr marL="6611" marR="6611" marT="66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Bodoni MT" panose="02070603080606020203" pitchFamily="18" charset="0"/>
                      </a:endParaRPr>
                    </a:p>
                  </a:txBody>
                  <a:tcPr marL="6611" marR="6611" marT="66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sng" strike="noStrike" dirty="0">
                        <a:solidFill>
                          <a:srgbClr val="000000"/>
                        </a:solidFill>
                        <a:effectLst/>
                        <a:latin typeface="Bodoni MT" panose="02070603080606020203" pitchFamily="18" charset="0"/>
                      </a:endParaRPr>
                    </a:p>
                  </a:txBody>
                  <a:tcPr marL="6611" marR="6611" marT="6611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9267802"/>
                  </a:ext>
                </a:extLst>
              </a:tr>
              <a:tr h="131665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Bodoni MT" panose="02070603080606020203" pitchFamily="18" charset="0"/>
                      </a:endParaRPr>
                    </a:p>
                  </a:txBody>
                  <a:tcPr marL="6611" marR="6611" marT="661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Bodoni MT" panose="02070603080606020203" pitchFamily="18" charset="0"/>
                      </a:endParaRPr>
                    </a:p>
                  </a:txBody>
                  <a:tcPr marL="6611" marR="6611" marT="66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Bodoni MT" panose="02070603080606020203" pitchFamily="18" charset="0"/>
                      </a:endParaRPr>
                    </a:p>
                  </a:txBody>
                  <a:tcPr marL="6611" marR="6611" marT="66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Bodoni MT" panose="02070603080606020203" pitchFamily="18" charset="0"/>
                      </a:endParaRPr>
                    </a:p>
                  </a:txBody>
                  <a:tcPr marL="6611" marR="6611" marT="66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Bodoni MT" panose="02070603080606020203" pitchFamily="18" charset="0"/>
                      </a:endParaRPr>
                    </a:p>
                  </a:txBody>
                  <a:tcPr marL="6611" marR="6611" marT="66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Bodoni MT" panose="02070603080606020203" pitchFamily="18" charset="0"/>
                      </a:endParaRPr>
                    </a:p>
                  </a:txBody>
                  <a:tcPr marL="6611" marR="6611" marT="6611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6199065"/>
                  </a:ext>
                </a:extLst>
              </a:tr>
              <a:tr h="131665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Bodoni MT" panose="02070603080606020203" pitchFamily="18" charset="0"/>
                      </a:endParaRPr>
                    </a:p>
                  </a:txBody>
                  <a:tcPr marL="6611" marR="6611" marT="661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Bodoni MT" panose="02070603080606020203" pitchFamily="18" charset="0"/>
                      </a:endParaRPr>
                    </a:p>
                  </a:txBody>
                  <a:tcPr marL="6611" marR="6611" marT="66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Bodoni MT" panose="02070603080606020203" pitchFamily="18" charset="0"/>
                      </a:endParaRPr>
                    </a:p>
                  </a:txBody>
                  <a:tcPr marL="6611" marR="6611" marT="66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Bodoni MT" panose="02070603080606020203" pitchFamily="18" charset="0"/>
                      </a:endParaRPr>
                    </a:p>
                  </a:txBody>
                  <a:tcPr marL="6611" marR="6611" marT="66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Bodoni MT" panose="02070603080606020203" pitchFamily="18" charset="0"/>
                      </a:endParaRPr>
                    </a:p>
                  </a:txBody>
                  <a:tcPr marL="6611" marR="6611" marT="66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Bodoni MT" panose="02070603080606020203" pitchFamily="18" charset="0"/>
                      </a:endParaRPr>
                    </a:p>
                  </a:txBody>
                  <a:tcPr marL="6611" marR="6611" marT="6611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70815134"/>
                  </a:ext>
                </a:extLst>
              </a:tr>
              <a:tr h="183213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Bodoni MT" panose="02070603080606020203" pitchFamily="18" charset="0"/>
                      </a:endParaRPr>
                    </a:p>
                  </a:txBody>
                  <a:tcPr marL="6611" marR="6611" marT="661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Bodoni MT" panose="02070603080606020203" pitchFamily="18" charset="0"/>
                      </a:endParaRPr>
                    </a:p>
                  </a:txBody>
                  <a:tcPr marL="6611" marR="6611" marT="66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Bodoni MT" panose="02070603080606020203" pitchFamily="18" charset="0"/>
                      </a:endParaRPr>
                    </a:p>
                  </a:txBody>
                  <a:tcPr marL="6611" marR="6611" marT="66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800" b="1" i="0" u="none" strike="noStrike" dirty="0">
                        <a:solidFill>
                          <a:srgbClr val="FF0000"/>
                        </a:solidFill>
                        <a:effectLst/>
                        <a:latin typeface="Bodoni MT" panose="02070603080606020203" pitchFamily="18" charset="0"/>
                      </a:endParaRPr>
                    </a:p>
                  </a:txBody>
                  <a:tcPr marL="6611" marR="6611" marT="66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800" b="1" i="0" u="none" strike="noStrike" dirty="0">
                        <a:solidFill>
                          <a:srgbClr val="FF0000"/>
                        </a:solidFill>
                        <a:effectLst/>
                        <a:latin typeface="Bodoni MT" panose="02070603080606020203" pitchFamily="18" charset="0"/>
                      </a:endParaRPr>
                    </a:p>
                  </a:txBody>
                  <a:tcPr marL="6611" marR="6611" marT="66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u="none" strike="noStrike" dirty="0">
                          <a:solidFill>
                            <a:srgbClr val="FF0000"/>
                          </a:solidFill>
                          <a:effectLst/>
                          <a:latin typeface="Bodoni MT" panose="02070603080606020203" pitchFamily="18" charset="0"/>
                        </a:rPr>
                        <a:t>      </a:t>
                      </a:r>
                      <a:endParaRPr lang="en-US" sz="2800" b="1" i="0" u="none" strike="noStrike" dirty="0">
                        <a:solidFill>
                          <a:srgbClr val="FF0000"/>
                        </a:solidFill>
                        <a:effectLst/>
                        <a:latin typeface="Bodoni MT" panose="02070603080606020203" pitchFamily="18" charset="0"/>
                      </a:endParaRPr>
                    </a:p>
                  </a:txBody>
                  <a:tcPr marL="6611" marR="6611" marT="6611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54928254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EF9B4FE-76D6-475A-A33D-9BBA87C4F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9303" y="6578600"/>
            <a:ext cx="542697" cy="279400"/>
          </a:xfrm>
        </p:spPr>
        <p:txBody>
          <a:bodyPr/>
          <a:lstStyle/>
          <a:p>
            <a:fld id="{83526D44-CF30-41BF-A1C9-90B0BD762887}" type="slidenum">
              <a:rPr lang="en-US" sz="1200" smtClean="0"/>
              <a:t>26</a:t>
            </a:fld>
            <a:endParaRPr lang="en-US" sz="1200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EFCC9793-F50B-44A2-BB1E-693CCA5F5A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45" y="648970"/>
            <a:ext cx="1120588" cy="819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E8813D0-CDB3-40CD-8632-F3C6687E61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71236"/>
              </p:ext>
            </p:extLst>
          </p:nvPr>
        </p:nvGraphicFramePr>
        <p:xfrm>
          <a:off x="5186266" y="5081060"/>
          <a:ext cx="4267042" cy="433331"/>
        </p:xfrm>
        <a:graphic>
          <a:graphicData uri="http://schemas.openxmlformats.org/drawingml/2006/table">
            <a:tbl>
              <a:tblPr>
                <a:tableStyleId>{912C8C85-51F0-491E-9774-3900AFEF0FD7}</a:tableStyleId>
              </a:tblPr>
              <a:tblGrid>
                <a:gridCol w="2099479">
                  <a:extLst>
                    <a:ext uri="{9D8B030D-6E8A-4147-A177-3AD203B41FA5}">
                      <a16:colId xmlns:a16="http://schemas.microsoft.com/office/drawing/2014/main" val="2001524033"/>
                    </a:ext>
                  </a:extLst>
                </a:gridCol>
                <a:gridCol w="38622">
                  <a:extLst>
                    <a:ext uri="{9D8B030D-6E8A-4147-A177-3AD203B41FA5}">
                      <a16:colId xmlns:a16="http://schemas.microsoft.com/office/drawing/2014/main" val="1554275231"/>
                    </a:ext>
                  </a:extLst>
                </a:gridCol>
                <a:gridCol w="2128941">
                  <a:extLst>
                    <a:ext uri="{9D8B030D-6E8A-4147-A177-3AD203B41FA5}">
                      <a16:colId xmlns:a16="http://schemas.microsoft.com/office/drawing/2014/main" val="3703384439"/>
                    </a:ext>
                  </a:extLst>
                </a:gridCol>
              </a:tblGrid>
              <a:tr h="131665">
                <a:tc>
                  <a:txBody>
                    <a:bodyPr/>
                    <a:lstStyle/>
                    <a:p>
                      <a:pPr algn="just" fontAlgn="b"/>
                      <a:r>
                        <a:rPr lang="en-US" sz="2800" b="1" i="0" u="none" strike="noStrike" dirty="0">
                          <a:solidFill>
                            <a:srgbClr val="FF0000"/>
                          </a:solidFill>
                          <a:effectLst/>
                          <a:latin typeface="Bodoni MT" panose="02070603080606020203" pitchFamily="18" charset="0"/>
                        </a:rPr>
                        <a:t>Total Increase</a:t>
                      </a:r>
                    </a:p>
                  </a:txBody>
                  <a:tcPr marL="6611" marR="6611" marT="66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800" b="1" i="0" u="none" strike="noStrike" dirty="0">
                        <a:solidFill>
                          <a:srgbClr val="FF0000"/>
                        </a:solidFill>
                        <a:effectLst/>
                        <a:latin typeface="Bodoni MT" panose="02070603080606020203" pitchFamily="18" charset="0"/>
                      </a:endParaRPr>
                    </a:p>
                  </a:txBody>
                  <a:tcPr marL="6611" marR="6611" marT="66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>
                          <a:solidFill>
                            <a:srgbClr val="FF0000"/>
                          </a:solidFill>
                          <a:effectLst/>
                          <a:latin typeface="Bodoni MT" panose="02070603080606020203" pitchFamily="18" charset="0"/>
                        </a:rPr>
                        <a:t>$11.9M</a:t>
                      </a:r>
                    </a:p>
                  </a:txBody>
                  <a:tcPr marL="6611" marR="6611" marT="6611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742725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069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C1D99A6-9225-469A-B0B1-FF7F2C9F987B}"/>
              </a:ext>
            </a:extLst>
          </p:cNvPr>
          <p:cNvSpPr txBox="1">
            <a:spLocks/>
          </p:cNvSpPr>
          <p:nvPr/>
        </p:nvSpPr>
        <p:spPr>
          <a:xfrm>
            <a:off x="813732" y="1102016"/>
            <a:ext cx="10453688" cy="98583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7200" b="1">
                <a:latin typeface="Bodoni MT" panose="02070603080606020203" pitchFamily="18" charset="0"/>
              </a:rPr>
              <a:t>Why Are We Here?</a:t>
            </a:r>
            <a:br>
              <a:rPr lang="en-US" sz="6000" b="1"/>
            </a:br>
            <a:endParaRPr lang="en-US" sz="6000" b="1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1F469EA-4D77-456B-B474-A8A51406C367}"/>
              </a:ext>
            </a:extLst>
          </p:cNvPr>
          <p:cNvSpPr txBox="1">
            <a:spLocks/>
          </p:cNvSpPr>
          <p:nvPr/>
        </p:nvSpPr>
        <p:spPr>
          <a:xfrm>
            <a:off x="478173" y="1782239"/>
            <a:ext cx="11171130" cy="444658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lvl="2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4100" dirty="0">
                <a:latin typeface="Bodoni MT" panose="02070603080606020203" pitchFamily="18" charset="0"/>
              </a:rPr>
              <a:t>What is CalPERS?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4100" dirty="0">
                <a:latin typeface="Bodoni MT" panose="02070603080606020203" pitchFamily="18" charset="0"/>
              </a:rPr>
              <a:t>How Do CalPERS Pensions Work?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4100" dirty="0">
                <a:latin typeface="Bodoni MT" panose="02070603080606020203" pitchFamily="18" charset="0"/>
              </a:rPr>
              <a:t>Is there Enough Funding?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4100" dirty="0">
                <a:latin typeface="Bodoni MT" panose="02070603080606020203" pitchFamily="18" charset="0"/>
              </a:rPr>
              <a:t>Why are Retirement Costs Increasing?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4100" dirty="0">
                <a:latin typeface="Bodoni MT" panose="02070603080606020203" pitchFamily="18" charset="0"/>
              </a:rPr>
              <a:t>What is the Financial Impact to the City of West Covina?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4100" dirty="0">
                <a:highlight>
                  <a:srgbClr val="FFFF00"/>
                </a:highlight>
                <a:latin typeface="Bodoni MT" panose="02070603080606020203" pitchFamily="18" charset="0"/>
              </a:rPr>
              <a:t>What is the Impact on City of West Covina Residents and Employees?</a:t>
            </a:r>
          </a:p>
          <a:p>
            <a:endParaRPr 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0B704859-58C2-4273-9D27-8A4E4131BA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45" y="648970"/>
            <a:ext cx="1120588" cy="819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3C844C8C-401D-4165-A95F-68D65C5367D3}"/>
              </a:ext>
            </a:extLst>
          </p:cNvPr>
          <p:cNvSpPr txBox="1">
            <a:spLocks/>
          </p:cNvSpPr>
          <p:nvPr/>
        </p:nvSpPr>
        <p:spPr>
          <a:xfrm>
            <a:off x="11649303" y="6566017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3526D44-CF30-41BF-A1C9-90B0BD762887}" type="slidenum">
              <a:rPr lang="en-US" sz="1200" smtClean="0"/>
              <a:pPr/>
              <a:t>27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6003598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A1BAE-9CA1-4AE4-B59A-652168D06F6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66175" y="701880"/>
            <a:ext cx="10963275" cy="1303337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sz="5300" b="1" dirty="0">
                <a:latin typeface="Bodoni MT" panose="02070603080606020203" pitchFamily="18" charset="0"/>
              </a:rPr>
              <a:t>What is the Impact on the City of West Covina Residents and Employees?</a:t>
            </a:r>
            <a:br>
              <a:rPr lang="en-US" sz="5300" b="1" dirty="0">
                <a:latin typeface="Bodoni MT" panose="02070603080606020203" pitchFamily="18" charset="0"/>
              </a:rPr>
            </a:br>
            <a:endParaRPr lang="en-US" sz="5300" b="1" dirty="0">
              <a:latin typeface="Bodoni MT" panose="020706030806060202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CDDBFE-188B-4F23-93FE-3D53F2B8061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66175" y="2074273"/>
            <a:ext cx="10750550" cy="403681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dirty="0">
                <a:latin typeface="Bodoni MT" panose="02070603080606020203" pitchFamily="18" charset="0"/>
              </a:rPr>
              <a:t>Need to continue looking for new revenues (</a:t>
            </a:r>
            <a:r>
              <a:rPr lang="en-US" dirty="0" err="1">
                <a:latin typeface="Bodoni MT" panose="02070603080606020203" pitchFamily="18" charset="0"/>
              </a:rPr>
              <a:t>i.e</a:t>
            </a:r>
            <a:r>
              <a:rPr lang="en-US" dirty="0">
                <a:latin typeface="Bodoni MT" panose="02070603080606020203" pitchFamily="18" charset="0"/>
              </a:rPr>
              <a:t> taxes, fees, charges for services)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dirty="0">
                <a:latin typeface="Bodoni MT" panose="02070603080606020203" pitchFamily="18" charset="0"/>
              </a:rPr>
              <a:t>Need to continue looking at ways to reduce expenditures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dirty="0">
                <a:latin typeface="Bodoni MT" panose="02070603080606020203" pitchFamily="18" charset="0"/>
              </a:rPr>
              <a:t>Look for new partnerships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dirty="0">
                <a:latin typeface="Bodoni MT" panose="02070603080606020203" pitchFamily="18" charset="0"/>
              </a:rPr>
              <a:t>Look at benefit increases that do not increase pension liabilities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FF0000"/>
                </a:solidFill>
                <a:latin typeface="Bodoni MT" panose="02070603080606020203" pitchFamily="18" charset="0"/>
              </a:rPr>
              <a:t>If we don’t?????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dirty="0">
                <a:latin typeface="Bodoni MT" panose="02070603080606020203" pitchFamily="18" charset="0"/>
              </a:rPr>
              <a:t>Reduction in staffing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dirty="0">
                <a:latin typeface="Bodoni MT" panose="02070603080606020203" pitchFamily="18" charset="0"/>
              </a:rPr>
              <a:t>Reduction in Employees Retirement Benefits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dirty="0">
                <a:latin typeface="Bodoni MT" panose="02070603080606020203" pitchFamily="18" charset="0"/>
              </a:rPr>
              <a:t>City/Employees Need to Pay the Difference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dirty="0">
                <a:latin typeface="Bodoni MT" panose="02070603080606020203" pitchFamily="18" charset="0"/>
              </a:rPr>
              <a:t>Reduction in services to residents and businesses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Bodoni MT" panose="02070603080606020203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Bodoni MT" panose="02070603080606020203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Bodoni MT" panose="02070603080606020203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1B3823-BEB4-4A01-8FB0-215533BE2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9303" y="6578600"/>
            <a:ext cx="542697" cy="279400"/>
          </a:xfrm>
        </p:spPr>
        <p:txBody>
          <a:bodyPr/>
          <a:lstStyle/>
          <a:p>
            <a:fld id="{83526D44-CF30-41BF-A1C9-90B0BD762887}" type="slidenum">
              <a:rPr lang="en-US" sz="1200" smtClean="0"/>
              <a:t>28</a:t>
            </a:fld>
            <a:endParaRPr lang="en-US" sz="1200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6BFEA6B9-922C-41B1-A6C7-70E57BFDC0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53" y="632824"/>
            <a:ext cx="1120588" cy="819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44794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8E57ADA-717D-4D26-AA80-B51462DCEE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3155" t="-12195" r="80" b="-11473"/>
          <a:stretch/>
        </p:blipFill>
        <p:spPr>
          <a:xfrm>
            <a:off x="989045" y="0"/>
            <a:ext cx="10385709" cy="680561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1E32D3-CE94-4B3F-A71A-6FA354F1B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9303" y="6578600"/>
            <a:ext cx="542697" cy="279400"/>
          </a:xfrm>
        </p:spPr>
        <p:txBody>
          <a:bodyPr/>
          <a:lstStyle/>
          <a:p>
            <a:fld id="{83526D44-CF30-41BF-A1C9-90B0BD762887}" type="slidenum">
              <a:rPr lang="en-US" sz="1200" smtClean="0"/>
              <a:t>29</a:t>
            </a:fld>
            <a:endParaRPr lang="en-US" sz="1200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60D09135-F4C1-4752-B732-645A13E7B7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45" y="648970"/>
            <a:ext cx="1120588" cy="819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3582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7392E-9E27-43E1-83BE-2F067D47E97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13732" y="1102016"/>
            <a:ext cx="10453688" cy="985838"/>
          </a:xfrm>
        </p:spPr>
        <p:txBody>
          <a:bodyPr>
            <a:noAutofit/>
          </a:bodyPr>
          <a:lstStyle/>
          <a:p>
            <a:pPr algn="ctr"/>
            <a:r>
              <a:rPr lang="en-US" sz="7200" b="1" dirty="0">
                <a:latin typeface="Bodoni MT" panose="02070603080606020203" pitchFamily="18" charset="0"/>
              </a:rPr>
              <a:t>Why Are We Here?</a:t>
            </a:r>
            <a:br>
              <a:rPr lang="en-US" sz="6000" b="1" dirty="0"/>
            </a:br>
            <a:endParaRPr lang="en-US" sz="6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29760-1513-4546-8738-D9F7614648A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78173" y="1782239"/>
            <a:ext cx="11171130" cy="4446587"/>
          </a:xfrm>
        </p:spPr>
        <p:txBody>
          <a:bodyPr>
            <a:normAutofit fontScale="77500" lnSpcReduction="20000"/>
          </a:bodyPr>
          <a:lstStyle/>
          <a:p>
            <a:pPr lvl="2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4100" dirty="0">
                <a:latin typeface="Bodoni MT" panose="02070603080606020203" pitchFamily="18" charset="0"/>
              </a:rPr>
              <a:t>What is CalPERS?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4100" dirty="0">
                <a:latin typeface="Bodoni MT" panose="02070603080606020203" pitchFamily="18" charset="0"/>
              </a:rPr>
              <a:t>How Do CalPERS Pensions Work?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4100" dirty="0">
                <a:latin typeface="Bodoni MT" panose="02070603080606020203" pitchFamily="18" charset="0"/>
              </a:rPr>
              <a:t>Is there Enough Funding?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4100" dirty="0">
                <a:latin typeface="Bodoni MT" panose="02070603080606020203" pitchFamily="18" charset="0"/>
              </a:rPr>
              <a:t>Why are Retirement Costs Increasing?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4100" dirty="0">
                <a:latin typeface="Bodoni MT" panose="02070603080606020203" pitchFamily="18" charset="0"/>
              </a:rPr>
              <a:t>What is the Financial Impact to the City of West Covina?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4100" dirty="0">
                <a:latin typeface="Bodoni MT" panose="02070603080606020203" pitchFamily="18" charset="0"/>
              </a:rPr>
              <a:t>What is the Impact on City of West Covina Residents and Employees?</a:t>
            </a:r>
          </a:p>
          <a:p>
            <a:endParaRPr lang="en-US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B0ED8A9D-CFFC-45A5-9A4D-0FC665D41D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45" y="648970"/>
            <a:ext cx="1120588" cy="819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05F283-76CE-4A6F-A824-339EEBBB2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9303" y="6566017"/>
            <a:ext cx="542697" cy="279400"/>
          </a:xfrm>
        </p:spPr>
        <p:txBody>
          <a:bodyPr/>
          <a:lstStyle/>
          <a:p>
            <a:fld id="{83526D44-CF30-41BF-A1C9-90B0BD762887}" type="slidenum">
              <a:rPr lang="en-US" sz="1200" smtClean="0"/>
              <a:t>3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3201350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C1457-6666-4ED4-A2EA-F7168E4CBD3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56996" y="357382"/>
            <a:ext cx="9601200" cy="1303337"/>
          </a:xfrm>
        </p:spPr>
        <p:txBody>
          <a:bodyPr>
            <a:normAutofit/>
          </a:bodyPr>
          <a:lstStyle/>
          <a:p>
            <a:r>
              <a:rPr lang="en-US" sz="5400" b="1" dirty="0">
                <a:latin typeface="Bodoni MT" panose="02070603080606020203" pitchFamily="18" charset="0"/>
              </a:rPr>
              <a:t>Future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A2EBE2-68B6-46B3-8E69-EFD9CFB4D8D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156996" y="1473915"/>
            <a:ext cx="11401386" cy="4971138"/>
          </a:xfrm>
        </p:spPr>
        <p:txBody>
          <a:bodyPr>
            <a:noAutofit/>
          </a:bodyPr>
          <a:lstStyle/>
          <a:p>
            <a:pPr>
              <a:spcAft>
                <a:spcPts val="100"/>
              </a:spcAft>
            </a:pPr>
            <a:r>
              <a:rPr lang="en-US" sz="2000" dirty="0"/>
              <a:t> </a:t>
            </a:r>
            <a:r>
              <a:rPr lang="en-US" dirty="0">
                <a:latin typeface="Bodoni MT" panose="02070603080606020203" pitchFamily="18" charset="0"/>
              </a:rPr>
              <a:t>Sales and Property Taxes are the City’s largest revenue source</a:t>
            </a:r>
          </a:p>
          <a:p>
            <a:pPr lvl="1">
              <a:spcAft>
                <a:spcPts val="100"/>
              </a:spcAft>
            </a:pPr>
            <a:r>
              <a:rPr lang="en-US" sz="2400" dirty="0">
                <a:latin typeface="Bodoni MT" panose="02070603080606020203" pitchFamily="18" charset="0"/>
              </a:rPr>
              <a:t>Increases in Sales and Property Taxes is not covering Increases in pension obligations</a:t>
            </a:r>
          </a:p>
          <a:p>
            <a:pPr lvl="1">
              <a:spcAft>
                <a:spcPts val="100"/>
              </a:spcAft>
            </a:pPr>
            <a:r>
              <a:rPr lang="en-US" sz="2400" dirty="0">
                <a:latin typeface="Bodoni MT" panose="02070603080606020203" pitchFamily="18" charset="0"/>
              </a:rPr>
              <a:t>What about costs increase for doing business?</a:t>
            </a:r>
          </a:p>
          <a:p>
            <a:pPr lvl="1">
              <a:spcAft>
                <a:spcPts val="100"/>
              </a:spcAft>
            </a:pPr>
            <a:r>
              <a:rPr lang="en-US" sz="2400" dirty="0">
                <a:latin typeface="Bodoni MT" panose="02070603080606020203" pitchFamily="18" charset="0"/>
              </a:rPr>
              <a:t>Salary Increases</a:t>
            </a:r>
          </a:p>
          <a:p>
            <a:pPr lvl="1">
              <a:spcAft>
                <a:spcPts val="100"/>
              </a:spcAft>
            </a:pPr>
            <a:r>
              <a:rPr lang="en-US" sz="2400" dirty="0">
                <a:latin typeface="Bodoni MT" panose="02070603080606020203" pitchFamily="18" charset="0"/>
              </a:rPr>
              <a:t>Contract Cost Increases</a:t>
            </a:r>
          </a:p>
          <a:p>
            <a:pPr lvl="1">
              <a:spcAft>
                <a:spcPts val="100"/>
              </a:spcAft>
            </a:pPr>
            <a:r>
              <a:rPr lang="en-US" sz="2400" dirty="0">
                <a:latin typeface="Bodoni MT" panose="02070603080606020203" pitchFamily="18" charset="0"/>
              </a:rPr>
              <a:t>Utilities Cost Increases (fuel, electric, water)</a:t>
            </a:r>
          </a:p>
          <a:p>
            <a:pPr>
              <a:spcAft>
                <a:spcPts val="100"/>
              </a:spcAft>
            </a:pPr>
            <a:r>
              <a:rPr lang="en-US" dirty="0">
                <a:latin typeface="Bodoni MT" panose="02070603080606020203" pitchFamily="18" charset="0"/>
              </a:rPr>
              <a:t>UAL will not be paid off for at least 30 years</a:t>
            </a:r>
          </a:p>
          <a:p>
            <a:pPr>
              <a:spcAft>
                <a:spcPts val="100"/>
              </a:spcAft>
            </a:pPr>
            <a:r>
              <a:rPr lang="en-US" dirty="0">
                <a:latin typeface="Bodoni MT" panose="02070603080606020203" pitchFamily="18" charset="0"/>
              </a:rPr>
              <a:t>Retiree Medical UAL - $55.8 million ($1.9 Million/year)</a:t>
            </a:r>
          </a:p>
          <a:p>
            <a:pPr marL="0" indent="0">
              <a:spcAft>
                <a:spcPts val="100"/>
              </a:spcAft>
              <a:buNone/>
            </a:pPr>
            <a:br>
              <a:rPr lang="en-US" sz="1800" dirty="0"/>
            </a:br>
            <a:endParaRPr lang="en-US" sz="1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57C7C9-12FF-4C95-9F83-1E7512802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9303" y="6578600"/>
            <a:ext cx="542697" cy="279400"/>
          </a:xfrm>
        </p:spPr>
        <p:txBody>
          <a:bodyPr/>
          <a:lstStyle/>
          <a:p>
            <a:fld id="{83526D44-CF30-41BF-A1C9-90B0BD762887}" type="slidenum">
              <a:rPr lang="en-US" sz="1200" smtClean="0"/>
              <a:t>30</a:t>
            </a:fld>
            <a:endParaRPr lang="en-US" sz="1200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6FC02B4D-744B-4D90-BB49-4A76E06D4B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45" y="648970"/>
            <a:ext cx="1120588" cy="819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70512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6D0AD1A-B9AC-48D7-90D3-1F0B1FDFA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26D44-CF30-41BF-A1C9-90B0BD762887}" type="slidenum">
              <a:rPr lang="en-US" smtClean="0">
                <a:solidFill>
                  <a:schemeClr val="bg1"/>
                </a:solidFill>
              </a:rPr>
              <a:t>31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F5450D4-B47F-4E46-928E-B61AB68B20E9}"/>
              </a:ext>
            </a:extLst>
          </p:cNvPr>
          <p:cNvSpPr txBox="1"/>
          <p:nvPr/>
        </p:nvSpPr>
        <p:spPr>
          <a:xfrm>
            <a:off x="1216404" y="2357306"/>
            <a:ext cx="9924175" cy="1494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700"/>
              </a:lnSpc>
            </a:pPr>
            <a:r>
              <a:rPr lang="en-US" sz="4400" dirty="0">
                <a:latin typeface="Bodoni MT" panose="02070603080606020203" pitchFamily="18" charset="0"/>
              </a:rPr>
              <a:t>CalPERS Actuarial Valuation Report is available on the City’s Website </a:t>
            </a:r>
            <a:r>
              <a:rPr lang="en-US" sz="9600" dirty="0">
                <a:latin typeface="Bodoni MT" panose="02070603080606020203" pitchFamily="18" charset="0"/>
              </a:rPr>
              <a:t> 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8D52F4AF-4FFB-4A34-95FC-0197E8AF29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45" y="648970"/>
            <a:ext cx="1120588" cy="819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36FB234-43E6-4D35-A108-CABEA25D02CA}"/>
              </a:ext>
            </a:extLst>
          </p:cNvPr>
          <p:cNvSpPr/>
          <p:nvPr/>
        </p:nvSpPr>
        <p:spPr>
          <a:xfrm>
            <a:off x="2198612" y="3868917"/>
            <a:ext cx="76435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3366CC"/>
                </a:solidFill>
              </a:rPr>
              <a:t>http://www.westcovina.org/departments/finance/calpers-actuarials</a:t>
            </a:r>
          </a:p>
        </p:txBody>
      </p:sp>
    </p:spTree>
    <p:extLst>
      <p:ext uri="{BB962C8B-B14F-4D97-AF65-F5344CB8AC3E}">
        <p14:creationId xmlns:p14="http://schemas.microsoft.com/office/powerpoint/2010/main" val="3393534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6D0AD1A-B9AC-48D7-90D3-1F0B1FDFA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26D44-CF30-41BF-A1C9-90B0BD762887}" type="slidenum">
              <a:rPr lang="en-US" smtClean="0">
                <a:solidFill>
                  <a:schemeClr val="bg1"/>
                </a:solidFill>
              </a:rPr>
              <a:t>32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F5450D4-B47F-4E46-928E-B61AB68B20E9}"/>
              </a:ext>
            </a:extLst>
          </p:cNvPr>
          <p:cNvSpPr txBox="1"/>
          <p:nvPr/>
        </p:nvSpPr>
        <p:spPr>
          <a:xfrm>
            <a:off x="1216404" y="2357306"/>
            <a:ext cx="99241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Bodoni MT" panose="02070603080606020203" pitchFamily="18" charset="0"/>
              </a:rPr>
              <a:t>Questions?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1A2F5CA-6565-4CA5-ACE4-A4C0A4733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364" y="3901019"/>
            <a:ext cx="2829137" cy="2067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7116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7392E-9E27-43E1-83BE-2F067D47E97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13732" y="1102016"/>
            <a:ext cx="10453688" cy="985838"/>
          </a:xfrm>
        </p:spPr>
        <p:txBody>
          <a:bodyPr>
            <a:noAutofit/>
          </a:bodyPr>
          <a:lstStyle/>
          <a:p>
            <a:pPr algn="ctr"/>
            <a:r>
              <a:rPr lang="en-US" sz="7200" b="1" dirty="0">
                <a:latin typeface="Bodoni MT" panose="02070603080606020203" pitchFamily="18" charset="0"/>
              </a:rPr>
              <a:t>Why Are We Here?</a:t>
            </a:r>
            <a:br>
              <a:rPr lang="en-US" sz="6000" b="1" dirty="0"/>
            </a:br>
            <a:endParaRPr lang="en-US" sz="6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29760-1513-4546-8738-D9F7614648A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78173" y="1782239"/>
            <a:ext cx="11171130" cy="4446587"/>
          </a:xfrm>
        </p:spPr>
        <p:txBody>
          <a:bodyPr>
            <a:normAutofit fontScale="77500" lnSpcReduction="20000"/>
          </a:bodyPr>
          <a:lstStyle/>
          <a:p>
            <a:pPr lvl="2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4100" dirty="0">
                <a:highlight>
                  <a:srgbClr val="FFFF00"/>
                </a:highlight>
                <a:latin typeface="Bodoni MT" panose="02070603080606020203" pitchFamily="18" charset="0"/>
              </a:rPr>
              <a:t>What is CalPERS?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4100" dirty="0">
                <a:latin typeface="Bodoni MT" panose="02070603080606020203" pitchFamily="18" charset="0"/>
              </a:rPr>
              <a:t>How Do CalPERS Pensions Work?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4100" dirty="0">
                <a:latin typeface="Bodoni MT" panose="02070603080606020203" pitchFamily="18" charset="0"/>
              </a:rPr>
              <a:t>Is there Enough Funding?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4100" dirty="0">
                <a:latin typeface="Bodoni MT" panose="02070603080606020203" pitchFamily="18" charset="0"/>
              </a:rPr>
              <a:t>Why are Retirement Costs Increasing?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4100" dirty="0">
                <a:latin typeface="Bodoni MT" panose="02070603080606020203" pitchFamily="18" charset="0"/>
              </a:rPr>
              <a:t>What is the Financial Impact to the City of West Covina?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4100" dirty="0">
                <a:latin typeface="Bodoni MT" panose="02070603080606020203" pitchFamily="18" charset="0"/>
              </a:rPr>
              <a:t>What is the Impact on City of West Covina Residents and Employees?</a:t>
            </a:r>
          </a:p>
          <a:p>
            <a:endParaRPr lang="en-US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B0ED8A9D-CFFC-45A5-9A4D-0FC665D41D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45" y="648970"/>
            <a:ext cx="1120588" cy="819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05F283-76CE-4A6F-A824-339EEBBB2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9303" y="6566017"/>
            <a:ext cx="542697" cy="279400"/>
          </a:xfrm>
        </p:spPr>
        <p:txBody>
          <a:bodyPr/>
          <a:lstStyle/>
          <a:p>
            <a:fld id="{83526D44-CF30-41BF-A1C9-90B0BD762887}" type="slidenum">
              <a:rPr lang="en-US" sz="1200" smtClean="0"/>
              <a:t>4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712819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3A08A-18E4-4FF8-9A8F-C18C951D91A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333850" y="992844"/>
            <a:ext cx="9601200" cy="1303338"/>
          </a:xfrm>
        </p:spPr>
        <p:txBody>
          <a:bodyPr>
            <a:noAutofit/>
          </a:bodyPr>
          <a:lstStyle/>
          <a:p>
            <a:r>
              <a:rPr lang="en-US" sz="7200" b="1" dirty="0">
                <a:latin typeface="Bodoni MT" panose="02070603080606020203" pitchFamily="18" charset="0"/>
              </a:rPr>
              <a:t>What is CalPERS?</a:t>
            </a:r>
            <a:br>
              <a:rPr lang="en-US" sz="7200" dirty="0">
                <a:latin typeface="Bodoni MT" panose="02070603080606020203" pitchFamily="18" charset="0"/>
              </a:rPr>
            </a:br>
            <a:endParaRPr lang="en-US" sz="7200" dirty="0">
              <a:latin typeface="Bodoni MT" panose="020706030806060202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CC3004-8158-4499-AC95-A5CDE0659F7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83128" y="1644513"/>
            <a:ext cx="11109325" cy="4775200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n-US" dirty="0">
                <a:latin typeface="Bodoni MT" panose="02070603080606020203" pitchFamily="18" charset="0"/>
              </a:rPr>
              <a:t>California Public Employees’ Retirement System</a:t>
            </a:r>
          </a:p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n-US" dirty="0">
                <a:latin typeface="Bodoni MT" panose="02070603080606020203" pitchFamily="18" charset="0"/>
              </a:rPr>
              <a:t>Nation’s largest pension fund</a:t>
            </a:r>
          </a:p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n-US" dirty="0">
                <a:latin typeface="Bodoni MT" panose="02070603080606020203" pitchFamily="18" charset="0"/>
              </a:rPr>
              <a:t>Established in 1932</a:t>
            </a:r>
          </a:p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n-US" dirty="0">
                <a:latin typeface="Bodoni MT" panose="02070603080606020203" pitchFamily="18" charset="0"/>
              </a:rPr>
              <a:t>Defined Benefit System</a:t>
            </a:r>
          </a:p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n-US" dirty="0">
                <a:latin typeface="Bodoni MT" panose="02070603080606020203" pitchFamily="18" charset="0"/>
              </a:rPr>
              <a:t>Vested Employee (minimum 5 years of service) entitled to collect a monthly payment for life based on a formula</a:t>
            </a:r>
          </a:p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n-US" dirty="0">
                <a:latin typeface="Bodoni MT" panose="02070603080606020203" pitchFamily="18" charset="0"/>
              </a:rPr>
              <a:t>Employers include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Bodoni MT" panose="02070603080606020203" pitchFamily="18" charset="0"/>
              </a:rPr>
              <a:t>State Agencies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Bodoni MT" panose="02070603080606020203" pitchFamily="18" charset="0"/>
              </a:rPr>
              <a:t>Schools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Bodoni MT" panose="02070603080606020203" pitchFamily="18" charset="0"/>
              </a:rPr>
              <a:t>Local Public Agencies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Bodoni MT" panose="02070603080606020203" pitchFamily="18" charset="0"/>
              </a:rPr>
              <a:t>1.9M Members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3771F4-6A12-49BD-A4B1-26BD188FF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9303" y="6578600"/>
            <a:ext cx="542697" cy="279400"/>
          </a:xfrm>
        </p:spPr>
        <p:txBody>
          <a:bodyPr/>
          <a:lstStyle/>
          <a:p>
            <a:fld id="{83526D44-CF30-41BF-A1C9-90B0BD762887}" type="slidenum">
              <a:rPr lang="en-US" sz="1200" smtClean="0"/>
              <a:t>5</a:t>
            </a:fld>
            <a:endParaRPr lang="en-US" sz="1200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636B3A9C-E7C6-4535-ABD2-A04D6402EC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95" y="666523"/>
            <a:ext cx="1120588" cy="819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87029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2BEBB-33F0-4A44-88E1-BDD198B2AB2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701567" y="386586"/>
            <a:ext cx="9601200" cy="1304925"/>
          </a:xfrm>
        </p:spPr>
        <p:txBody>
          <a:bodyPr>
            <a:normAutofit/>
          </a:bodyPr>
          <a:lstStyle/>
          <a:p>
            <a:r>
              <a:rPr lang="en-US" sz="7200" b="1" dirty="0">
                <a:latin typeface="Bodoni MT" panose="02070603080606020203" pitchFamily="18" charset="0"/>
              </a:rPr>
              <a:t>What is CalPERS?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6163E8F-0569-4B4A-BEDF-DFA4D1A280EF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732318" y="1549626"/>
            <a:ext cx="4718050" cy="55403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3200" dirty="0">
                <a:solidFill>
                  <a:schemeClr val="tx1"/>
                </a:solidFill>
                <a:latin typeface="Bodoni MT" panose="02070603080606020203" pitchFamily="18" charset="0"/>
              </a:rPr>
              <a:t>Employers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EB45D71E-E9FF-42DB-98EA-EAAB38FDF08A}"/>
              </a:ext>
            </a:extLst>
          </p:cNvPr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674783936"/>
              </p:ext>
            </p:extLst>
          </p:nvPr>
        </p:nvGraphicFramePr>
        <p:xfrm>
          <a:off x="0" y="2063692"/>
          <a:ext cx="6182686" cy="40370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89E072E-84FA-458E-99E2-CD752BB6E234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970668" y="1538514"/>
            <a:ext cx="4718050" cy="57626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3200" dirty="0">
                <a:solidFill>
                  <a:schemeClr val="tx1"/>
                </a:solidFill>
                <a:latin typeface="Bodoni MT" panose="02070603080606020203" pitchFamily="18" charset="0"/>
              </a:rPr>
              <a:t>Members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1D08044B-4764-4599-8020-1EDAD6804CDE}"/>
              </a:ext>
            </a:extLst>
          </p:cNvPr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4023568003"/>
              </p:ext>
            </p:extLst>
          </p:nvPr>
        </p:nvGraphicFramePr>
        <p:xfrm>
          <a:off x="6915004" y="2008384"/>
          <a:ext cx="5270921" cy="4262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8A1458D-CBE5-46AE-8D98-B86646268942}"/>
              </a:ext>
            </a:extLst>
          </p:cNvPr>
          <p:cNvSpPr txBox="1"/>
          <p:nvPr/>
        </p:nvSpPr>
        <p:spPr>
          <a:xfrm>
            <a:off x="2771238" y="3852810"/>
            <a:ext cx="78377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latin typeface="Bodoni MT" panose="02070603080606020203" pitchFamily="18" charset="0"/>
              </a:rPr>
              <a:t>2,945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EC1B24-0CBF-4974-B3EB-E956D513CB88}"/>
              </a:ext>
            </a:extLst>
          </p:cNvPr>
          <p:cNvSpPr txBox="1"/>
          <p:nvPr/>
        </p:nvSpPr>
        <p:spPr>
          <a:xfrm>
            <a:off x="8919545" y="3931883"/>
            <a:ext cx="82029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latin typeface="Bodoni MT" panose="02070603080606020203" pitchFamily="18" charset="0"/>
              </a:rPr>
              <a:t>1.9M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D59322-F0DE-4133-A732-62C80583CE01}"/>
              </a:ext>
            </a:extLst>
          </p:cNvPr>
          <p:cNvSpPr txBox="1"/>
          <p:nvPr/>
        </p:nvSpPr>
        <p:spPr>
          <a:xfrm>
            <a:off x="3049320" y="2651056"/>
            <a:ext cx="16130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Bodoni MT" panose="02070603080606020203" pitchFamily="18" charset="0"/>
              </a:rPr>
              <a:t>State of</a:t>
            </a:r>
          </a:p>
          <a:p>
            <a:pPr algn="ctr"/>
            <a:r>
              <a:rPr lang="en-US" sz="2000" b="1" dirty="0">
                <a:latin typeface="Bodoni MT" panose="02070603080606020203" pitchFamily="18" charset="0"/>
              </a:rPr>
              <a:t> CA </a:t>
            </a:r>
          </a:p>
          <a:p>
            <a:pPr algn="ctr"/>
            <a:r>
              <a:rPr lang="en-US" sz="2000" b="1" dirty="0">
                <a:latin typeface="Bodoni MT" panose="02070603080606020203" pitchFamily="18" charset="0"/>
              </a:rPr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8DD857-5777-400E-8C88-E8E931042525}"/>
              </a:ext>
            </a:extLst>
          </p:cNvPr>
          <p:cNvSpPr txBox="1"/>
          <p:nvPr/>
        </p:nvSpPr>
        <p:spPr>
          <a:xfrm>
            <a:off x="1397506" y="3005261"/>
            <a:ext cx="13062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Bodoni MT" panose="02070603080606020203" pitchFamily="18" charset="0"/>
              </a:rPr>
              <a:t>School Districts </a:t>
            </a:r>
          </a:p>
          <a:p>
            <a:pPr algn="ctr"/>
            <a:r>
              <a:rPr lang="en-US" sz="2000" b="1" dirty="0">
                <a:latin typeface="Bodoni MT" panose="02070603080606020203" pitchFamily="18" charset="0"/>
              </a:rPr>
              <a:t>1,366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9EAA2A-0028-42A3-B51D-56F419BA8B2B}"/>
              </a:ext>
            </a:extLst>
          </p:cNvPr>
          <p:cNvSpPr txBox="1"/>
          <p:nvPr/>
        </p:nvSpPr>
        <p:spPr>
          <a:xfrm>
            <a:off x="3091343" y="4556264"/>
            <a:ext cx="13062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Bodoni MT" panose="02070603080606020203" pitchFamily="18" charset="0"/>
              </a:rPr>
              <a:t>Public Agencies 1,581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1B72B40-86BA-426D-AB79-F37CA57279C6}"/>
              </a:ext>
            </a:extLst>
          </p:cNvPr>
          <p:cNvSpPr txBox="1"/>
          <p:nvPr/>
        </p:nvSpPr>
        <p:spPr>
          <a:xfrm>
            <a:off x="7851931" y="2753899"/>
            <a:ext cx="14353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Bodoni MT" panose="02070603080606020203" pitchFamily="18" charset="0"/>
              </a:rPr>
              <a:t>State of CA </a:t>
            </a:r>
          </a:p>
          <a:p>
            <a:pPr algn="ctr"/>
            <a:r>
              <a:rPr lang="en-US" sz="2000" b="1" dirty="0">
                <a:latin typeface="Bodoni MT" panose="02070603080606020203" pitchFamily="18" charset="0"/>
              </a:rPr>
              <a:t>604,556 </a:t>
            </a:r>
          </a:p>
          <a:p>
            <a:pPr algn="ctr"/>
            <a:r>
              <a:rPr lang="en-US" sz="2000" b="1" dirty="0">
                <a:latin typeface="Bodoni MT" panose="02070603080606020203" pitchFamily="18" charset="0"/>
              </a:rPr>
              <a:t>31%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091A178-8A0A-43C5-8EC3-7081DA9B68C2}"/>
              </a:ext>
            </a:extLst>
          </p:cNvPr>
          <p:cNvSpPr txBox="1"/>
          <p:nvPr/>
        </p:nvSpPr>
        <p:spPr>
          <a:xfrm>
            <a:off x="9807288" y="3135722"/>
            <a:ext cx="14028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Bodoni MT" panose="02070603080606020203" pitchFamily="18" charset="0"/>
              </a:rPr>
              <a:t>School Districts 726,029 </a:t>
            </a:r>
          </a:p>
          <a:p>
            <a:pPr algn="ctr"/>
            <a:r>
              <a:rPr lang="en-US" sz="2000" b="1" dirty="0">
                <a:latin typeface="Bodoni MT" panose="02070603080606020203" pitchFamily="18" charset="0"/>
              </a:rPr>
              <a:t>38%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0B4A2D3-FAB6-4796-A3A7-270E35E5C1A7}"/>
              </a:ext>
            </a:extLst>
          </p:cNvPr>
          <p:cNvSpPr txBox="1"/>
          <p:nvPr/>
        </p:nvSpPr>
        <p:spPr>
          <a:xfrm>
            <a:off x="7970775" y="4593602"/>
            <a:ext cx="13589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Bodoni MT" panose="02070603080606020203" pitchFamily="18" charset="0"/>
              </a:rPr>
              <a:t>Public Agencies 594,874 </a:t>
            </a:r>
          </a:p>
          <a:p>
            <a:pPr algn="ctr"/>
            <a:r>
              <a:rPr lang="en-US" sz="2000" b="1" dirty="0">
                <a:latin typeface="Bodoni MT" panose="02070603080606020203" pitchFamily="18" charset="0"/>
              </a:rPr>
              <a:t>31%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2A3DEEA5-357E-4F68-8612-4456CCE3C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3228" y="6578600"/>
            <a:ext cx="542697" cy="279400"/>
          </a:xfrm>
        </p:spPr>
        <p:txBody>
          <a:bodyPr/>
          <a:lstStyle/>
          <a:p>
            <a:fld id="{83526D44-CF30-41BF-A1C9-90B0BD762887}" type="slidenum">
              <a:rPr lang="en-US" sz="1200" smtClean="0"/>
              <a:t>6</a:t>
            </a:fld>
            <a:endParaRPr lang="en-US" sz="1200" dirty="0"/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9E0CE891-47D2-41C0-9E01-FB13B050CE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649" y="648947"/>
            <a:ext cx="1120588" cy="819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6708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66EC3-B1F3-45DA-875C-4D32CE53BB4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788367" y="752266"/>
            <a:ext cx="9601200" cy="1303338"/>
          </a:xfrm>
        </p:spPr>
        <p:txBody>
          <a:bodyPr>
            <a:normAutofit fontScale="90000"/>
          </a:bodyPr>
          <a:lstStyle/>
          <a:p>
            <a:r>
              <a:rPr lang="en-US" sz="8000" b="1" dirty="0">
                <a:latin typeface="Bodoni MT" panose="02070603080606020203" pitchFamily="18" charset="0"/>
              </a:rPr>
              <a:t>What is CalPERS?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114899-C77A-41DB-85A6-13D569A163B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004596" y="1835225"/>
            <a:ext cx="10515600" cy="5561012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en-US" dirty="0">
                <a:latin typeface="Bodoni MT" panose="02070603080606020203" pitchFamily="18" charset="0"/>
              </a:rPr>
              <a:t>All 2,000+ employers’ money is pooled together and invested</a:t>
            </a:r>
          </a:p>
          <a:p>
            <a:pPr lvl="0">
              <a:spcBef>
                <a:spcPts val="0"/>
              </a:spcBef>
            </a:pPr>
            <a:r>
              <a:rPr lang="en-US" dirty="0">
                <a:latin typeface="Bodoni MT" panose="02070603080606020203" pitchFamily="18" charset="0"/>
              </a:rPr>
              <a:t>Pooled investments are called the Public Employee Retirement Fund (PERF)</a:t>
            </a:r>
          </a:p>
          <a:p>
            <a:pPr lvl="0">
              <a:spcBef>
                <a:spcPts val="0"/>
              </a:spcBef>
            </a:pPr>
            <a:r>
              <a:rPr lang="en-US" dirty="0">
                <a:latin typeface="Bodoni MT" panose="02070603080606020203" pitchFamily="18" charset="0"/>
              </a:rPr>
              <a:t>Each employer has their own independent pool with their own “funded level” </a:t>
            </a:r>
          </a:p>
          <a:p>
            <a:pPr marL="0" indent="0">
              <a:buNone/>
            </a:pPr>
            <a:endParaRPr lang="en-US" dirty="0">
              <a:latin typeface="Bodoni MT" panose="02070603080606020203" pitchFamily="18" charset="0"/>
            </a:endParaRPr>
          </a:p>
          <a:p>
            <a:pPr marL="0" indent="0">
              <a:buNone/>
            </a:pPr>
            <a:r>
              <a:rPr lang="en-US" dirty="0">
                <a:latin typeface="Bodoni MT" panose="02070603080606020203" pitchFamily="18" charset="0"/>
              </a:rPr>
              <a:t>								</a:t>
            </a:r>
          </a:p>
          <a:p>
            <a:pPr marL="0" indent="0">
              <a:buNone/>
            </a:pPr>
            <a:endParaRPr lang="en-US" dirty="0">
              <a:latin typeface="Bodoni MT" panose="02070603080606020203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Bodoni MT" panose="02070603080606020203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FCBBDF9-B0B6-48CE-A58C-0F2DD3114AF1}"/>
              </a:ext>
            </a:extLst>
          </p:cNvPr>
          <p:cNvGrpSpPr/>
          <p:nvPr/>
        </p:nvGrpSpPr>
        <p:grpSpPr>
          <a:xfrm>
            <a:off x="2485475" y="3799446"/>
            <a:ext cx="2167751" cy="1398853"/>
            <a:chOff x="2485475" y="3799446"/>
            <a:chExt cx="2167751" cy="1398853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21D7DCC-4ECE-427B-965A-9EAC9833F2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5840" y="3799446"/>
              <a:ext cx="1747386" cy="1398853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D54F77C-64D3-483A-A3B1-9730378C25A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485475" y="3849003"/>
              <a:ext cx="488286" cy="349718"/>
            </a:xfrm>
            <a:prstGeom prst="rect">
              <a:avLst/>
            </a:prstGeom>
          </p:spPr>
        </p:pic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39164A-4C18-4B7F-8FE7-855F12189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9303" y="6578600"/>
            <a:ext cx="542697" cy="279400"/>
          </a:xfrm>
        </p:spPr>
        <p:txBody>
          <a:bodyPr/>
          <a:lstStyle/>
          <a:p>
            <a:fld id="{83526D44-CF30-41BF-A1C9-90B0BD762887}" type="slidenum">
              <a:rPr lang="en-US" sz="1200" smtClean="0"/>
              <a:t>7</a:t>
            </a:fld>
            <a:endParaRPr lang="en-US" sz="1200" dirty="0"/>
          </a:p>
        </p:txBody>
      </p:sp>
      <p:pic>
        <p:nvPicPr>
          <p:cNvPr id="21" name="Picture 2">
            <a:extLst>
              <a:ext uri="{FF2B5EF4-FFF2-40B4-BE49-F238E27FC236}">
                <a16:creationId xmlns:a16="http://schemas.microsoft.com/office/drawing/2014/main" id="{44B0DA86-1103-45EE-B552-63B2D652D4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41" y="665557"/>
            <a:ext cx="1120588" cy="819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7209B730-1492-4E75-A07E-86DB1A8AE627}"/>
              </a:ext>
            </a:extLst>
          </p:cNvPr>
          <p:cNvGrpSpPr/>
          <p:nvPr/>
        </p:nvGrpSpPr>
        <p:grpSpPr>
          <a:xfrm>
            <a:off x="4806892" y="3708549"/>
            <a:ext cx="6486039" cy="1696477"/>
            <a:chOff x="4806892" y="3708549"/>
            <a:chExt cx="6486039" cy="1696477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CCD62BF-A88C-42B5-AFC4-59E3B54C6F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150" t="40623" r="2" b="41139"/>
            <a:stretch/>
          </p:blipFill>
          <p:spPr>
            <a:xfrm>
              <a:off x="7141475" y="4003871"/>
              <a:ext cx="740599" cy="682287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B6947E2-79C9-4264-9AA1-3DC6487C5FC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713656">
              <a:off x="6846949" y="3628825"/>
              <a:ext cx="457520" cy="616967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82694EB-BC4F-437F-83AD-494EC5B502C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74514">
              <a:off x="6891619" y="4560829"/>
              <a:ext cx="591142" cy="270858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D61D1C9-7AE2-4517-B696-C1EB37D1C0DC}"/>
                </a:ext>
              </a:extLst>
            </p:cNvPr>
            <p:cNvSpPr txBox="1"/>
            <p:nvPr/>
          </p:nvSpPr>
          <p:spPr>
            <a:xfrm>
              <a:off x="8721210" y="3773038"/>
              <a:ext cx="19902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Bodoni MT" panose="02070603080606020203" pitchFamily="18" charset="0"/>
                </a:rPr>
                <a:t>West Covina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C64E697-5FBE-455F-AE52-2904D58DD5A1}"/>
                </a:ext>
              </a:extLst>
            </p:cNvPr>
            <p:cNvSpPr txBox="1"/>
            <p:nvPr/>
          </p:nvSpPr>
          <p:spPr>
            <a:xfrm>
              <a:off x="8114192" y="5004916"/>
              <a:ext cx="181569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Bodoni MT" panose="02070603080606020203" pitchFamily="18" charset="0"/>
                </a:rPr>
                <a:t>Miscellaneous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2D952B0-0216-4782-93B7-48C2A5923D99}"/>
                </a:ext>
              </a:extLst>
            </p:cNvPr>
            <p:cNvSpPr txBox="1"/>
            <p:nvPr/>
          </p:nvSpPr>
          <p:spPr>
            <a:xfrm>
              <a:off x="10130013" y="4954282"/>
              <a:ext cx="11629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Bodoni MT" panose="02070603080606020203" pitchFamily="18" charset="0"/>
                </a:rPr>
                <a:t>Safety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22E54E35-55E4-4225-AA5D-3E16474C2803}"/>
                </a:ext>
              </a:extLst>
            </p:cNvPr>
            <p:cNvCxnSpPr/>
            <p:nvPr/>
          </p:nvCxnSpPr>
          <p:spPr>
            <a:xfrm>
              <a:off x="4806892" y="4463430"/>
              <a:ext cx="2068041" cy="0"/>
            </a:xfrm>
            <a:prstGeom prst="straightConnector1">
              <a:avLst/>
            </a:prstGeom>
            <a:ln w="38100"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EE39246A-0002-46D1-8D62-106220482D1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842064" y="4284420"/>
              <a:ext cx="781776" cy="720496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9F0A8247-27AF-4C2C-A043-2176C36ED1CE}"/>
                </a:ext>
              </a:extLst>
            </p:cNvPr>
            <p:cNvCxnSpPr>
              <a:cxnSpLocks/>
            </p:cNvCxnSpPr>
            <p:nvPr/>
          </p:nvCxnSpPr>
          <p:spPr>
            <a:xfrm>
              <a:off x="9616076" y="4269117"/>
              <a:ext cx="835508" cy="693228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FE288481-D2C0-4C16-B095-B245358CB7FA}"/>
                </a:ext>
              </a:extLst>
            </p:cNvPr>
            <p:cNvCxnSpPr>
              <a:cxnSpLocks/>
              <a:endCxn id="18" idx="1"/>
            </p:cNvCxnSpPr>
            <p:nvPr/>
          </p:nvCxnSpPr>
          <p:spPr>
            <a:xfrm flipV="1">
              <a:off x="7882074" y="4003871"/>
              <a:ext cx="839136" cy="28055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80201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84E1C1B2-87CE-460F-88D7-7A6F7826E1CF}"/>
              </a:ext>
            </a:extLst>
          </p:cNvPr>
          <p:cNvSpPr txBox="1">
            <a:spLocks/>
          </p:cNvSpPr>
          <p:nvPr/>
        </p:nvSpPr>
        <p:spPr>
          <a:xfrm>
            <a:off x="813732" y="1102016"/>
            <a:ext cx="10453688" cy="98583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7200" b="1">
                <a:latin typeface="Bodoni MT" panose="02070603080606020203" pitchFamily="18" charset="0"/>
              </a:rPr>
              <a:t>Why Are We Here?</a:t>
            </a:r>
            <a:br>
              <a:rPr lang="en-US" sz="6000" b="1"/>
            </a:br>
            <a:endParaRPr lang="en-US" sz="6000" b="1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B5E93F3-792A-4AC2-8B41-8B937E4EDDAA}"/>
              </a:ext>
            </a:extLst>
          </p:cNvPr>
          <p:cNvSpPr txBox="1">
            <a:spLocks/>
          </p:cNvSpPr>
          <p:nvPr/>
        </p:nvSpPr>
        <p:spPr>
          <a:xfrm>
            <a:off x="478173" y="1782239"/>
            <a:ext cx="11171130" cy="444658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lvl="2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4100" dirty="0">
                <a:latin typeface="Bodoni MT" panose="02070603080606020203" pitchFamily="18" charset="0"/>
              </a:rPr>
              <a:t>What is CalPERS?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4100" dirty="0">
                <a:highlight>
                  <a:srgbClr val="FFFF00"/>
                </a:highlight>
                <a:latin typeface="Bodoni MT" panose="02070603080606020203" pitchFamily="18" charset="0"/>
              </a:rPr>
              <a:t>How Do CalPERS Pensions Work?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4100" dirty="0">
                <a:latin typeface="Bodoni MT" panose="02070603080606020203" pitchFamily="18" charset="0"/>
              </a:rPr>
              <a:t>Is there Enough Funding?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4100" dirty="0">
                <a:latin typeface="Bodoni MT" panose="02070603080606020203" pitchFamily="18" charset="0"/>
              </a:rPr>
              <a:t>Why are Retirement Costs Increasing?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4100" dirty="0">
                <a:latin typeface="Bodoni MT" panose="02070603080606020203" pitchFamily="18" charset="0"/>
              </a:rPr>
              <a:t>What is the Financial Impact to the City of West Covina?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4100" dirty="0">
                <a:latin typeface="Bodoni MT" panose="02070603080606020203" pitchFamily="18" charset="0"/>
              </a:rPr>
              <a:t>What is the Impact on City of West Covina Residents and Employees?</a:t>
            </a:r>
          </a:p>
          <a:p>
            <a:endParaRPr 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65804F74-BC36-4F90-9F81-8C4C753731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45" y="648970"/>
            <a:ext cx="1120588" cy="819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447842B0-1F8D-4872-81C8-5D2D9CA00DDD}"/>
              </a:ext>
            </a:extLst>
          </p:cNvPr>
          <p:cNvSpPr txBox="1">
            <a:spLocks/>
          </p:cNvSpPr>
          <p:nvPr/>
        </p:nvSpPr>
        <p:spPr>
          <a:xfrm>
            <a:off x="11649303" y="6566017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3526D44-CF30-41BF-A1C9-90B0BD762887}" type="slidenum">
              <a:rPr lang="en-US" sz="1200" smtClean="0"/>
              <a:pPr/>
              <a:t>8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719743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42785C2-6334-471C-B54E-E70DDF78BED7}"/>
              </a:ext>
            </a:extLst>
          </p:cNvPr>
          <p:cNvSpPr/>
          <p:nvPr/>
        </p:nvSpPr>
        <p:spPr>
          <a:xfrm>
            <a:off x="231382" y="556077"/>
            <a:ext cx="1262431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000" b="1" dirty="0">
                <a:latin typeface="Bodoni MT" panose="02070603080606020203" pitchFamily="18" charset="0"/>
              </a:rPr>
              <a:t>How do CalPERS Pensions Work?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7611C74-145B-4CA7-B7ED-7B280766C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9303" y="6578600"/>
            <a:ext cx="542697" cy="279400"/>
          </a:xfrm>
        </p:spPr>
        <p:txBody>
          <a:bodyPr/>
          <a:lstStyle/>
          <a:p>
            <a:fld id="{83526D44-CF30-41BF-A1C9-90B0BD762887}" type="slidenum">
              <a:rPr lang="en-US" sz="1200"/>
              <a:t>9</a:t>
            </a:fld>
            <a:endParaRPr lang="en-US" sz="1200" dirty="0"/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A22CB66A-40FE-4F80-ACCE-8878BB109E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49" y="660304"/>
            <a:ext cx="1120588" cy="819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Oval 22">
            <a:extLst>
              <a:ext uri="{FF2B5EF4-FFF2-40B4-BE49-F238E27FC236}">
                <a16:creationId xmlns:a16="http://schemas.microsoft.com/office/drawing/2014/main" id="{CC8AEE1E-0C83-4958-A9AF-7636D5051092}"/>
              </a:ext>
            </a:extLst>
          </p:cNvPr>
          <p:cNvSpPr/>
          <p:nvPr/>
        </p:nvSpPr>
        <p:spPr>
          <a:xfrm>
            <a:off x="3848875" y="1764789"/>
            <a:ext cx="4506684" cy="127583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dirty="0">
                <a:latin typeface="Bodoni MT" panose="02070603080606020203" pitchFamily="18" charset="0"/>
              </a:rPr>
              <a:t>PENSION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9C958A7-0364-4189-A146-B3AA853D17A8}"/>
              </a:ext>
            </a:extLst>
          </p:cNvPr>
          <p:cNvSpPr txBox="1"/>
          <p:nvPr/>
        </p:nvSpPr>
        <p:spPr>
          <a:xfrm>
            <a:off x="8355559" y="5306349"/>
            <a:ext cx="1158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66CC"/>
                </a:solidFill>
              </a:rPr>
              <a:t>Discount Rate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AAF4F1E-804E-49A0-8CC0-0E319881259E}"/>
              </a:ext>
            </a:extLst>
          </p:cNvPr>
          <p:cNvCxnSpPr>
            <a:cxnSpLocks/>
          </p:cNvCxnSpPr>
          <p:nvPr/>
        </p:nvCxnSpPr>
        <p:spPr>
          <a:xfrm flipV="1">
            <a:off x="3515308" y="2934893"/>
            <a:ext cx="972714" cy="118075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96206354-7AF0-43DE-BA98-0A5FAA90B7FA}"/>
              </a:ext>
            </a:extLst>
          </p:cNvPr>
          <p:cNvSpPr txBox="1"/>
          <p:nvPr/>
        </p:nvSpPr>
        <p:spPr>
          <a:xfrm>
            <a:off x="2079558" y="4064528"/>
            <a:ext cx="20527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Bodoni MT" panose="02070603080606020203" pitchFamily="18" charset="0"/>
              </a:rPr>
              <a:t>Employer Contribution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57A2F5F-1B79-4C41-99B5-00BCA2172A23}"/>
              </a:ext>
            </a:extLst>
          </p:cNvPr>
          <p:cNvCxnSpPr>
            <a:cxnSpLocks/>
          </p:cNvCxnSpPr>
          <p:nvPr/>
        </p:nvCxnSpPr>
        <p:spPr>
          <a:xfrm flipV="1">
            <a:off x="6102218" y="3134222"/>
            <a:ext cx="0" cy="123257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42A14974-FD8B-470D-A2E4-3E2637A908DD}"/>
              </a:ext>
            </a:extLst>
          </p:cNvPr>
          <p:cNvSpPr txBox="1"/>
          <p:nvPr/>
        </p:nvSpPr>
        <p:spPr>
          <a:xfrm>
            <a:off x="5052524" y="4322506"/>
            <a:ext cx="20993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Bodoni MT" panose="02070603080606020203" pitchFamily="18" charset="0"/>
              </a:rPr>
              <a:t>Employee Contribution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9AB0C492-F55D-45F9-9A8F-F7965D759340}"/>
              </a:ext>
            </a:extLst>
          </p:cNvPr>
          <p:cNvCxnSpPr>
            <a:cxnSpLocks/>
          </p:cNvCxnSpPr>
          <p:nvPr/>
        </p:nvCxnSpPr>
        <p:spPr>
          <a:xfrm flipH="1" flipV="1">
            <a:off x="7669760" y="2964891"/>
            <a:ext cx="972714" cy="125116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A265FE71-5196-47EE-A74E-9634BCE3565C}"/>
              </a:ext>
            </a:extLst>
          </p:cNvPr>
          <p:cNvSpPr txBox="1"/>
          <p:nvPr/>
        </p:nvSpPr>
        <p:spPr>
          <a:xfrm>
            <a:off x="7669760" y="4167776"/>
            <a:ext cx="22766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Bodoni MT" panose="02070603080606020203" pitchFamily="18" charset="0"/>
              </a:rPr>
              <a:t>CalPERS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2AFEA48F-C820-4C83-8BB2-290D93BE5D6D}"/>
              </a:ext>
            </a:extLst>
          </p:cNvPr>
          <p:cNvCxnSpPr>
            <a:cxnSpLocks/>
          </p:cNvCxnSpPr>
          <p:nvPr/>
        </p:nvCxnSpPr>
        <p:spPr>
          <a:xfrm>
            <a:off x="8808094" y="4519263"/>
            <a:ext cx="0" cy="489571"/>
          </a:xfrm>
          <a:prstGeom prst="straightConnector1">
            <a:avLst/>
          </a:prstGeom>
          <a:ln w="28575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5391ED33-FC37-4133-93F7-8C138239D328}"/>
              </a:ext>
            </a:extLst>
          </p:cNvPr>
          <p:cNvSpPr txBox="1"/>
          <p:nvPr/>
        </p:nvSpPr>
        <p:spPr>
          <a:xfrm>
            <a:off x="7465458" y="4922670"/>
            <a:ext cx="3135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Bodoni MT" panose="02070603080606020203" pitchFamily="18" charset="0"/>
              </a:rPr>
              <a:t>Investment Earnings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C09F55D-B65C-4D92-9B84-A90706098E57}"/>
              </a:ext>
            </a:extLst>
          </p:cNvPr>
          <p:cNvSpPr txBox="1"/>
          <p:nvPr/>
        </p:nvSpPr>
        <p:spPr>
          <a:xfrm>
            <a:off x="552328" y="1693103"/>
            <a:ext cx="32965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Bodoni MT" panose="02070603080606020203" pitchFamily="18" charset="0"/>
              </a:rPr>
              <a:t>3 Legged Stool</a:t>
            </a:r>
          </a:p>
          <a:p>
            <a:pPr algn="ctr"/>
            <a:r>
              <a:rPr lang="en-US" sz="2400" dirty="0">
                <a:latin typeface="Bodoni MT" panose="02070603080606020203" pitchFamily="18" charset="0"/>
              </a:rPr>
              <a:t>(Shared Responsibility)</a:t>
            </a:r>
          </a:p>
        </p:txBody>
      </p:sp>
    </p:spTree>
    <p:extLst>
      <p:ext uri="{BB962C8B-B14F-4D97-AF65-F5344CB8AC3E}">
        <p14:creationId xmlns:p14="http://schemas.microsoft.com/office/powerpoint/2010/main" val="2679953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1878</TotalTime>
  <Words>1252</Words>
  <Application>Microsoft Office PowerPoint</Application>
  <PresentationFormat>Widescreen</PresentationFormat>
  <Paragraphs>361</Paragraphs>
  <Slides>32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Bodoni MT</vt:lpstr>
      <vt:lpstr>Calibri</vt:lpstr>
      <vt:lpstr>Garamond</vt:lpstr>
      <vt:lpstr>Organic</vt:lpstr>
      <vt:lpstr>Welcome</vt:lpstr>
      <vt:lpstr>Why Are We Here?</vt:lpstr>
      <vt:lpstr>Why Are We Here? </vt:lpstr>
      <vt:lpstr>Why Are We Here? </vt:lpstr>
      <vt:lpstr>What is CalPERS? </vt:lpstr>
      <vt:lpstr>What is CalPERS?</vt:lpstr>
      <vt:lpstr>What is CalPERS? </vt:lpstr>
      <vt:lpstr>PowerPoint Presentation</vt:lpstr>
      <vt:lpstr>PowerPoint Presentation</vt:lpstr>
      <vt:lpstr>PowerPoint Presentation</vt:lpstr>
      <vt:lpstr>How do CalPERS Pensions Work? </vt:lpstr>
      <vt:lpstr>How do CalPERS Pensions Work? </vt:lpstr>
      <vt:lpstr>PowerPoint Presentation</vt:lpstr>
      <vt:lpstr>Is there Enough Funding? </vt:lpstr>
      <vt:lpstr>City of West Covina Funding</vt:lpstr>
      <vt:lpstr>PowerPoint Presentation</vt:lpstr>
      <vt:lpstr>PowerPoint Presentation</vt:lpstr>
      <vt:lpstr>City of West Covina</vt:lpstr>
      <vt:lpstr>PowerPoint Presentation</vt:lpstr>
      <vt:lpstr>Why are Retirement Costs Increasing? </vt:lpstr>
      <vt:lpstr>PowerPoint Presentation</vt:lpstr>
      <vt:lpstr>Why are Retirement Costs Increasing?</vt:lpstr>
      <vt:lpstr>PowerPoint Presentation</vt:lpstr>
      <vt:lpstr> What is the Financial Impact to  the City of West Covina?  </vt:lpstr>
      <vt:lpstr> What is the Financial Impact to  the City of West Covina?  </vt:lpstr>
      <vt:lpstr> What is the Financial Impact to the  City of West Covina?  Retirement Cost Recap – 7 Year Outlook</vt:lpstr>
      <vt:lpstr>PowerPoint Presentation</vt:lpstr>
      <vt:lpstr> What is the Impact on the City of West Covina Residents and Employees? </vt:lpstr>
      <vt:lpstr>PowerPoint Presentation</vt:lpstr>
      <vt:lpstr>Future Challenges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Are We Here?</dc:title>
  <dc:creator>Judy  Lancaster-Temp</dc:creator>
  <cp:lastModifiedBy>Judy  Lancaster-Temp</cp:lastModifiedBy>
  <cp:revision>188</cp:revision>
  <cp:lastPrinted>2018-04-05T21:07:03Z</cp:lastPrinted>
  <dcterms:created xsi:type="dcterms:W3CDTF">2018-03-27T21:14:01Z</dcterms:created>
  <dcterms:modified xsi:type="dcterms:W3CDTF">2018-04-06T00:53:45Z</dcterms:modified>
</cp:coreProperties>
</file>