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17"/>
  </p:handoutMasterIdLst>
  <p:sldIdLst>
    <p:sldId id="256" r:id="rId2"/>
    <p:sldId id="440" r:id="rId3"/>
    <p:sldId id="464" r:id="rId4"/>
    <p:sldId id="457" r:id="rId5"/>
    <p:sldId id="426" r:id="rId6"/>
    <p:sldId id="430" r:id="rId7"/>
    <p:sldId id="444" r:id="rId8"/>
    <p:sldId id="448" r:id="rId9"/>
    <p:sldId id="463" r:id="rId10"/>
    <p:sldId id="441" r:id="rId11"/>
    <p:sldId id="458" r:id="rId12"/>
    <p:sldId id="450" r:id="rId13"/>
    <p:sldId id="466" r:id="rId14"/>
    <p:sldId id="465" r:id="rId15"/>
    <p:sldId id="462" r:id="rId16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2500A"/>
    <a:srgbClr val="975A47"/>
    <a:srgbClr val="006600"/>
    <a:srgbClr val="009900"/>
    <a:srgbClr val="C0A11E"/>
    <a:srgbClr val="CCFF99"/>
    <a:srgbClr val="DDBA23"/>
    <a:srgbClr val="897315"/>
    <a:srgbClr val="E9D271"/>
    <a:srgbClr val="1B1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2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defTabSz="933261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defTabSz="933261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defTabSz="933261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defTabSz="933261">
              <a:defRPr sz="1200"/>
            </a:lvl1pPr>
          </a:lstStyle>
          <a:p>
            <a:pPr>
              <a:defRPr/>
            </a:pPr>
            <a:fld id="{B2E1B22E-4278-41EB-94A5-E9C350FFC7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861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355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55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219C5-249F-466A-AA1A-CF06E795A7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58747A-3F91-4C53-98EC-F105FDFE69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26" y="-23406"/>
            <a:ext cx="1560711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10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525AB-439C-4998-877B-B46DE8278B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55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4AFCD-F4CC-4AA4-916A-3344735B0E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22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B390B-D5CC-49A8-9575-5EC26A962C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9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5F155-09F0-48D0-BE52-0EC2F30FA9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6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8181A-FC35-4F3A-B0AC-D2F01BCFF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DADCB-EE6E-4E41-9C37-C84B81F9F2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7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8BDD1-0E0D-4F3E-88E9-DC6853BD01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6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F2706-D3AB-4966-A8D5-6469E1EF82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6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C515-A852-4272-A2F5-224520E009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6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5FC07-54D8-4533-82E2-553374A885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31B9A-3CAE-4401-8ADC-D64D3D2F2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2529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530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531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A296C7C-5297-43F5-94DA-0CC8ACCF61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14B977-D417-4155-9142-77F6802AD15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9477" y="29111"/>
            <a:ext cx="1560711" cy="11583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stcovina.org/departments/community-development/planning-division/general-plan/housing-element-updat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438400"/>
            <a:ext cx="8153400" cy="2359356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800"/>
              </a:spcAft>
            </a:pPr>
            <a:r>
              <a:rPr lang="en-US" b="1" dirty="0"/>
              <a:t>City of West Covina</a:t>
            </a:r>
            <a:br>
              <a:rPr lang="en-US" b="1" dirty="0"/>
            </a:b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2021-2029 </a:t>
            </a:r>
            <a:r>
              <a:rPr lang="en-US" sz="3200" b="1" dirty="0"/>
              <a:t>Housing Element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</a:br>
            <a:endParaRPr lang="en-US" sz="3200" b="1" dirty="0"/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4800600"/>
            <a:ext cx="5257800" cy="11001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October 27, 2021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Town Hall Meeting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54100" y="1881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 err="1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RHNA</a:t>
            </a:r>
            <a:endParaRPr lang="en-US" sz="3600" b="1" i="1" dirty="0">
              <a:solidFill>
                <a:srgbClr val="C0A11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534400" cy="51054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ts val="2400"/>
              </a:spcAft>
              <a:buClr>
                <a:schemeClr val="tx2"/>
              </a:buClr>
              <a:buFontTx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Mandated by State law &amp; prepared by SCAG</a:t>
            </a:r>
          </a:p>
          <a:p>
            <a:pPr eaLnBrk="1" hangingPunct="1">
              <a:spcBef>
                <a:spcPct val="25000"/>
              </a:spcBef>
              <a:spcAft>
                <a:spcPts val="2400"/>
              </a:spcAft>
              <a:buClr>
                <a:schemeClr val="tx2"/>
              </a:buClr>
              <a:buFontTx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Each city must accommodate its assigned share of the region’s new housing need</a:t>
            </a:r>
          </a:p>
          <a:p>
            <a:pPr eaLnBrk="1" hangingPunct="1">
              <a:spcBef>
                <a:spcPct val="25000"/>
              </a:spcBef>
              <a:spcAft>
                <a:spcPts val="2400"/>
              </a:spcAft>
              <a:buClr>
                <a:schemeClr val="tx2"/>
              </a:buClr>
              <a:buFontTx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Housing for all economic segments</a:t>
            </a:r>
          </a:p>
          <a:p>
            <a:pPr eaLnBrk="1" hangingPunct="1">
              <a:spcBef>
                <a:spcPct val="25000"/>
              </a:spcBef>
              <a:spcAft>
                <a:spcPts val="2400"/>
              </a:spcAft>
              <a:buClr>
                <a:schemeClr val="tx2"/>
              </a:buClr>
              <a:buFontTx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Linked to available sites with appropriate zoning</a:t>
            </a:r>
          </a:p>
        </p:txBody>
      </p:sp>
    </p:spTree>
    <p:extLst>
      <p:ext uri="{BB962C8B-B14F-4D97-AF65-F5344CB8AC3E}">
        <p14:creationId xmlns:p14="http://schemas.microsoft.com/office/powerpoint/2010/main" val="758422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62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 err="1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RHNA</a:t>
            </a:r>
            <a:endParaRPr lang="en-US" sz="3600" b="1" i="1" dirty="0">
              <a:solidFill>
                <a:srgbClr val="C0A11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983542"/>
            <a:ext cx="7620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b="1" dirty="0">
                <a:solidFill>
                  <a:srgbClr val="975A47"/>
                </a:solidFill>
              </a:rPr>
              <a:t>6</a:t>
            </a:r>
            <a:r>
              <a:rPr lang="en-US" sz="2800" b="1" baseline="30000" dirty="0">
                <a:solidFill>
                  <a:srgbClr val="975A47"/>
                </a:solidFill>
              </a:rPr>
              <a:t>th</a:t>
            </a:r>
            <a:r>
              <a:rPr lang="en-US" sz="2800" b="1" dirty="0">
                <a:solidFill>
                  <a:srgbClr val="975A47"/>
                </a:solidFill>
              </a:rPr>
              <a:t> Planning Cycle (2021-2029)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dirty="0">
                <a:solidFill>
                  <a:schemeClr val="tx2"/>
                </a:solidFill>
              </a:rPr>
              <a:t>SCAG region:		1,341,827 units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dirty="0">
                <a:solidFill>
                  <a:schemeClr val="tx2"/>
                </a:solidFill>
              </a:rPr>
              <a:t>Los Angeles County:	   812,060 units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dirty="0">
                <a:solidFill>
                  <a:schemeClr val="tx2"/>
                </a:solidFill>
              </a:rPr>
              <a:t>West Covina:	               5,346 units</a:t>
            </a:r>
          </a:p>
        </p:txBody>
      </p:sp>
    </p:spTree>
    <p:extLst>
      <p:ext uri="{BB962C8B-B14F-4D97-AF65-F5344CB8AC3E}">
        <p14:creationId xmlns:p14="http://schemas.microsoft.com/office/powerpoint/2010/main" val="3340369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62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 err="1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RHNA</a:t>
            </a:r>
            <a:endParaRPr lang="en-US" sz="3600" b="1" i="1" dirty="0">
              <a:solidFill>
                <a:srgbClr val="C0A11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AA8B6BF-8183-43E8-BD32-0754B04B7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0"/>
            <a:ext cx="6781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b="1" kern="0" dirty="0">
                <a:solidFill>
                  <a:srgbClr val="975A47"/>
                </a:solidFill>
              </a:rPr>
              <a:t>West Covina RHNA (2021-2029)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FontTx/>
              <a:buNone/>
            </a:pPr>
            <a:r>
              <a:rPr lang="en-US" sz="2800" kern="0" dirty="0">
                <a:solidFill>
                  <a:srgbClr val="C0A11E"/>
                </a:solidFill>
              </a:rPr>
              <a:t>Income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06600"/>
              </a:buClr>
              <a:buFontTx/>
              <a:buNone/>
            </a:pPr>
            <a:r>
              <a:rPr lang="en-US" sz="2800" u="sng" kern="0" dirty="0">
                <a:solidFill>
                  <a:srgbClr val="C0A11E"/>
                </a:solidFill>
              </a:rPr>
              <a:t>Category</a:t>
            </a:r>
            <a:r>
              <a:rPr lang="en-US" sz="2800" kern="0" dirty="0">
                <a:solidFill>
                  <a:srgbClr val="C0A11E"/>
                </a:solidFill>
              </a:rPr>
              <a:t>		</a:t>
            </a:r>
            <a:r>
              <a:rPr lang="en-US" sz="2800" u="sng" kern="0" dirty="0">
                <a:solidFill>
                  <a:srgbClr val="C0A11E"/>
                </a:solidFill>
              </a:rPr>
              <a:t>Units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FontTx/>
              <a:buNone/>
            </a:pPr>
            <a:r>
              <a:rPr lang="en-US" sz="2800" kern="0" dirty="0">
                <a:solidFill>
                  <a:schemeClr val="tx2"/>
                </a:solidFill>
              </a:rPr>
              <a:t>Very low		1,653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FontTx/>
              <a:buNone/>
            </a:pPr>
            <a:r>
              <a:rPr lang="en-US" sz="2800" kern="0" dirty="0">
                <a:solidFill>
                  <a:schemeClr val="tx2"/>
                </a:solidFill>
              </a:rPr>
              <a:t>Low			   850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FontTx/>
              <a:buNone/>
            </a:pPr>
            <a:r>
              <a:rPr lang="en-US" sz="2800" kern="0" dirty="0">
                <a:solidFill>
                  <a:schemeClr val="tx2"/>
                </a:solidFill>
              </a:rPr>
              <a:t>Moderate		   865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FontTx/>
              <a:buNone/>
            </a:pPr>
            <a:r>
              <a:rPr lang="en-US" sz="2800" u="sng" kern="0" dirty="0">
                <a:solidFill>
                  <a:schemeClr val="tx2"/>
                </a:solidFill>
              </a:rPr>
              <a:t>Above mod</a:t>
            </a:r>
            <a:r>
              <a:rPr lang="en-US" sz="2800" kern="0" dirty="0">
                <a:solidFill>
                  <a:schemeClr val="tx2"/>
                </a:solidFill>
              </a:rPr>
              <a:t>		 </a:t>
            </a:r>
            <a:r>
              <a:rPr lang="en-US" sz="2800" u="sng" kern="0" dirty="0">
                <a:solidFill>
                  <a:schemeClr val="tx2"/>
                </a:solidFill>
              </a:rPr>
              <a:t>1,978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FontTx/>
              <a:buNone/>
            </a:pPr>
            <a:r>
              <a:rPr lang="en-US" sz="2800" kern="0" dirty="0">
                <a:solidFill>
                  <a:schemeClr val="tx2"/>
                </a:solidFill>
              </a:rPr>
              <a:t>Total		       	 5,346</a:t>
            </a:r>
          </a:p>
        </p:txBody>
      </p:sp>
    </p:spTree>
    <p:extLst>
      <p:ext uri="{BB962C8B-B14F-4D97-AF65-F5344CB8AC3E}">
        <p14:creationId xmlns:p14="http://schemas.microsoft.com/office/powerpoint/2010/main" val="199702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54100" y="1881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 err="1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RHNA</a:t>
            </a:r>
            <a:endParaRPr lang="en-US" sz="3600" b="1" i="1" dirty="0">
              <a:solidFill>
                <a:srgbClr val="C0A11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88DF89C-B3C2-4AEC-B666-8DDE1F4FB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53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2400" b="1" kern="0" dirty="0">
                <a:solidFill>
                  <a:schemeClr val="tx2"/>
                </a:solidFill>
              </a:rPr>
              <a:t>RHNA requirements in State law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Tx/>
              <a:buChar char="•"/>
            </a:pPr>
            <a:r>
              <a:rPr lang="en-US" sz="2400" kern="0" dirty="0">
                <a:solidFill>
                  <a:schemeClr val="tx2"/>
                </a:solidFill>
              </a:rPr>
              <a:t>Planning 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2"/>
                </a:solidFill>
              </a:rPr>
              <a:t>City must ensure that plans and development regulations can  </a:t>
            </a:r>
            <a:r>
              <a:rPr lang="en-US" sz="2000" u="sng" kern="0" dirty="0">
                <a:solidFill>
                  <a:schemeClr val="tx2"/>
                </a:solidFill>
              </a:rPr>
              <a:t>accommodate</a:t>
            </a:r>
            <a:r>
              <a:rPr lang="en-US" sz="2000" kern="0" dirty="0">
                <a:solidFill>
                  <a:schemeClr val="tx2"/>
                </a:solidFill>
              </a:rPr>
              <a:t> the RHNA allocation in all income categories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2"/>
                </a:solidFill>
              </a:rPr>
              <a:t>30 units/acre assumed appropriate for lower-income housing 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2"/>
                </a:solidFill>
              </a:rPr>
              <a:t>Housing Element must demonstrate “adequate sites”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Tx/>
              <a:buChar char="•"/>
            </a:pPr>
            <a:r>
              <a:rPr lang="en-US" sz="2400" kern="0" dirty="0">
                <a:solidFill>
                  <a:schemeClr val="tx2"/>
                </a:solidFill>
              </a:rPr>
              <a:t>Production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2"/>
                </a:solidFill>
              </a:rPr>
              <a:t>Cities are not required to achieve the RHNA allocation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2"/>
                </a:solidFill>
              </a:rPr>
              <a:t>If housing production falls short of the RHNA, streamlined permit processing required for some projects</a:t>
            </a:r>
          </a:p>
        </p:txBody>
      </p:sp>
    </p:spTree>
    <p:extLst>
      <p:ext uri="{BB962C8B-B14F-4D97-AF65-F5344CB8AC3E}">
        <p14:creationId xmlns:p14="http://schemas.microsoft.com/office/powerpoint/2010/main" val="3060907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62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BFC-CAD2-4208-9A92-79B9F6164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660066"/>
              </a:buClr>
              <a:buSzPct val="110000"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HCD review (draft)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660066"/>
              </a:buClr>
              <a:buSzPct val="110000"/>
              <a:buFontTx/>
              <a:buChar char="•"/>
              <a:tabLst/>
              <a:defRPr/>
            </a:pPr>
            <a:r>
              <a:rPr lang="en-US" sz="2800" dirty="0">
                <a:solidFill>
                  <a:srgbClr val="660066"/>
                </a:solidFill>
                <a:latin typeface="Tahoma"/>
              </a:rPr>
              <a:t>Planning Commission review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660066"/>
              </a:buClr>
              <a:buSzPct val="110000"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City Council review &amp; approval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660066"/>
              </a:buClr>
              <a:buSzPct val="110000"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HCD review (adopted)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660066"/>
              </a:buClr>
              <a:buSzPct val="110000"/>
              <a:buFontTx/>
              <a:buChar char="•"/>
              <a:tabLst/>
              <a:defRPr/>
            </a:pPr>
            <a:r>
              <a:rPr lang="en-US" sz="2800" dirty="0">
                <a:solidFill>
                  <a:srgbClr val="660066"/>
                </a:solidFill>
                <a:latin typeface="Tahoma"/>
              </a:rPr>
              <a:t>2021-2029 implementation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947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AAE66EB-AE69-4C35-98C2-FA9FC489C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764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US" sz="4000" b="1" kern="0" dirty="0">
                <a:solidFill>
                  <a:schemeClr val="tx2"/>
                </a:solidFill>
              </a:rPr>
              <a:t>For more information:</a:t>
            </a:r>
          </a:p>
          <a:p>
            <a:pPr marL="914400" indent="0" eaLnBrk="1" hangingPunct="1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da-DK" sz="1800" b="1" kern="0" dirty="0">
                <a:solidFill>
                  <a:schemeClr val="bg2">
                    <a:lumMod val="50000"/>
                  </a:schemeClr>
                </a:solidFill>
                <a:hlinkClick r:id="rId3"/>
              </a:rPr>
              <a:t>https://www.westcovina.org/departments/community-development/planning-division/general-plan/housing-element-update</a:t>
            </a:r>
            <a:r>
              <a:rPr lang="da-DK" sz="1800" b="1" kern="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US" sz="4000" b="1" kern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8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4267200" cy="53340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Tx/>
              <a:buNone/>
            </a:pPr>
            <a:r>
              <a:rPr lang="en-US" sz="2600" b="1" dirty="0">
                <a:solidFill>
                  <a:schemeClr val="tx2"/>
                </a:solidFill>
              </a:rPr>
              <a:t>West Covina </a:t>
            </a:r>
          </a:p>
          <a:p>
            <a:pPr marL="0" indent="0" eaLnBrk="1" hangingPunct="1">
              <a:spcBef>
                <a:spcPts val="0"/>
              </a:spcBef>
              <a:spcAft>
                <a:spcPts val="2400"/>
              </a:spcAft>
              <a:buClr>
                <a:srgbClr val="006600"/>
              </a:buClr>
              <a:buSzTx/>
              <a:buNone/>
            </a:pPr>
            <a:r>
              <a:rPr lang="en-US" sz="2600" b="1" dirty="0">
                <a:solidFill>
                  <a:schemeClr val="tx2"/>
                </a:solidFill>
              </a:rPr>
              <a:t>General Plan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Natural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Prosperous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chemeClr val="tx2"/>
                </a:solidFill>
              </a:rPr>
              <a:t>Our Well Planned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Accessible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Resilient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Healthy and Safe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2"/>
                </a:solidFill>
              </a:rPr>
              <a:t>Our Creative Community</a:t>
            </a:r>
          </a:p>
          <a:p>
            <a:pPr marL="403225" lvl="1" eaLnBrk="1" hangingPunct="1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/>
              </a:rPr>
              <a:t>Our Active Community</a:t>
            </a:r>
          </a:p>
        </p:txBody>
      </p:sp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F11305C5-976D-4807-BD56-63103F1D73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436" y="1737919"/>
            <a:ext cx="3768437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45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4114800" cy="5181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Housing Element is a required part of the General Plan</a:t>
            </a:r>
          </a:p>
          <a:p>
            <a:pPr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Housing Element updates required every 8 years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sz="2000" dirty="0">
                <a:solidFill>
                  <a:schemeClr val="tx2"/>
                </a:solidFill>
                <a:ea typeface="+mn-ea"/>
                <a:cs typeface="+mn-cs"/>
              </a:rPr>
              <a:t>2021-2029 update (“6th cycle”)</a:t>
            </a:r>
          </a:p>
          <a:p>
            <a:pPr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State oversight &amp; Housing Element “certification”</a:t>
            </a:r>
          </a:p>
        </p:txBody>
      </p:sp>
      <p:pic>
        <p:nvPicPr>
          <p:cNvPr id="3" name="Picture 2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259EE100-B42B-498B-90E5-CC32BD5FF8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600200"/>
            <a:ext cx="3945082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804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62400" y="228600"/>
            <a:ext cx="47244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458200" cy="5181600"/>
          </a:xfrm>
        </p:spPr>
        <p:txBody>
          <a:bodyPr/>
          <a:lstStyle/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660066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Housing is a “matter of statewide importance”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660066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State Legislature has delegated HCD authority to review Housing Elements for compliance (“certification”)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660066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Certification supports the legal validity of the Housing Element and General Plan</a:t>
            </a:r>
          </a:p>
        </p:txBody>
      </p:sp>
    </p:spTree>
    <p:extLst>
      <p:ext uri="{BB962C8B-B14F-4D97-AF65-F5344CB8AC3E}">
        <p14:creationId xmlns:p14="http://schemas.microsoft.com/office/powerpoint/2010/main" val="2755118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62400" y="533400"/>
            <a:ext cx="4724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Housing Element Guiding Principles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36600" y="1600200"/>
            <a:ext cx="8102600" cy="5181600"/>
          </a:xfrm>
        </p:spPr>
        <p:txBody>
          <a:bodyPr/>
          <a:lstStyle/>
          <a:p>
            <a:pPr marL="0" lvl="1" indent="0" eaLnBrk="1" hangingPunct="1">
              <a:lnSpc>
                <a:spcPct val="80000"/>
              </a:lnSpc>
              <a:spcAft>
                <a:spcPct val="50000"/>
              </a:spcAft>
              <a:buSzTx/>
              <a:buNone/>
              <a:defRPr/>
            </a:pPr>
            <a:endParaRPr lang="en-US" sz="2400" dirty="0">
              <a:solidFill>
                <a:srgbClr val="002060"/>
              </a:solidFill>
              <a:ea typeface="+mn-ea"/>
              <a:cs typeface="+mn-cs"/>
            </a:endParaRPr>
          </a:p>
          <a:p>
            <a:pPr marL="342900" lvl="1" indent="-342900"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dirty="0">
                <a:solidFill>
                  <a:schemeClr val="tx2"/>
                </a:solidFill>
                <a:ea typeface="+mn-ea"/>
                <a:cs typeface="+mn-cs"/>
              </a:rPr>
              <a:t>Maintain &amp; improve existing housing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dirty="0">
                <a:solidFill>
                  <a:schemeClr val="tx2"/>
                </a:solidFill>
                <a:ea typeface="+mn-ea"/>
                <a:cs typeface="+mn-cs"/>
              </a:rPr>
              <a:t>Plan for regional growth needs for all economic segments &amp; housing types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dirty="0">
                <a:solidFill>
                  <a:schemeClr val="tx2"/>
                </a:solidFill>
                <a:ea typeface="+mn-ea"/>
                <a:cs typeface="+mn-cs"/>
              </a:rPr>
              <a:t>Minimize constraints to housing of all types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400"/>
              </a:spcAft>
              <a:buClr>
                <a:schemeClr val="tx2"/>
              </a:buClr>
              <a:buSzTx/>
              <a:buFontTx/>
              <a:buChar char="•"/>
            </a:pPr>
            <a:r>
              <a:rPr lang="en-US" dirty="0">
                <a:solidFill>
                  <a:schemeClr val="tx2"/>
                </a:solidFill>
                <a:ea typeface="+mn-ea"/>
                <a:cs typeface="+mn-cs"/>
              </a:rPr>
              <a:t>Affirmatively further fair housing</a:t>
            </a:r>
          </a:p>
          <a:p>
            <a:pPr marL="342900" lvl="1" indent="-342900" eaLnBrk="1" hangingPunct="1">
              <a:lnSpc>
                <a:spcPct val="80000"/>
              </a:lnSpc>
              <a:spcAft>
                <a:spcPts val="1200"/>
              </a:spcAft>
              <a:buSzTx/>
              <a:buFontTx/>
              <a:buChar char="•"/>
              <a:defRPr/>
            </a:pPr>
            <a:endParaRPr lang="en-US" sz="2400" dirty="0">
              <a:solidFill>
                <a:srgbClr val="00206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037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54100" y="1881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is Affordable Housing?</a:t>
            </a:r>
          </a:p>
        </p:txBody>
      </p:sp>
      <p:graphicFrame>
        <p:nvGraphicFramePr>
          <p:cNvPr id="4" name="Group 283">
            <a:extLst>
              <a:ext uri="{FF2B5EF4-FFF2-40B4-BE49-F238E27FC236}">
                <a16:creationId xmlns:a16="http://schemas.microsoft.com/office/drawing/2014/main" id="{3A22023F-A728-44BE-A459-36EB9523C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89687"/>
              </p:ext>
            </p:extLst>
          </p:nvPr>
        </p:nvGraphicFramePr>
        <p:xfrm>
          <a:off x="673101" y="1981200"/>
          <a:ext cx="8153399" cy="4581144"/>
        </p:xfrm>
        <a:graphic>
          <a:graphicData uri="http://schemas.openxmlformats.org/drawingml/2006/table">
            <a:tbl>
              <a:tblPr/>
              <a:tblGrid>
                <a:gridCol w="2995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LA County Median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Income = $80,000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Income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Limits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Affordable Rent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Affordable Price (est.)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Extremely Low (&lt;30%)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371600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$35,450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$886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---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BA3A12"/>
                          </a:solidFill>
                          <a:effectLst/>
                          <a:latin typeface="Tahoma" pitchFamily="34" charset="0"/>
                        </a:rPr>
                        <a:t>Very Low (31-50%)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371600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A3A1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$59,100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A3A1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$1,478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A3A1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---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B13B9"/>
                          </a:solidFill>
                          <a:effectLst/>
                          <a:latin typeface="Tahoma" pitchFamily="34" charset="0"/>
                        </a:rPr>
                        <a:t>Low  (51-80%)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371600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B13B9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$94,600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B13B9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$2,365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B13B9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---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ahoma" pitchFamily="34" charset="0"/>
                        </a:rPr>
                        <a:t>Moderate  (81-120%)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371600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$96,000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$2,400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21590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$425,000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A5922"/>
                          </a:solidFill>
                          <a:effectLst/>
                          <a:latin typeface="Tahoma" pitchFamily="34" charset="0"/>
                        </a:rPr>
                        <a:t>Above Mod  (&gt;120%)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21590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0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AA592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&gt;$96,000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14224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60475" algn="r"/>
                        </a:tabLs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AA592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	&gt;$2,400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2159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AA5922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&gt;$425,000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68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Assumptions: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Based on a family of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30% of gross income for rent or PITI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10% down payment, 4% interest, 1.25% taxes &amp; insurance, $300 HOA dues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95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Key Requirements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1676400"/>
            <a:ext cx="8604250" cy="4114800"/>
          </a:xfrm>
        </p:spPr>
        <p:txBody>
          <a:bodyPr/>
          <a:lstStyle/>
          <a:p>
            <a:pPr marL="742950" lvl="2" indent="-342900"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  <a:defRPr/>
            </a:pPr>
            <a:endParaRPr lang="en-US" sz="2000" dirty="0">
              <a:solidFill>
                <a:srgbClr val="C2500A"/>
              </a:solidFill>
              <a:ea typeface="+mn-ea"/>
              <a:cs typeface="+mn-cs"/>
            </a:endParaRPr>
          </a:p>
          <a:p>
            <a:pPr marL="0" marR="0" lvl="1" indent="0" algn="l" defTabSz="914400" rtl="0" eaLnBrk="1" fontAlgn="base" latinLnBrk="0" hangingPunct="1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Clr>
                <a:srgbClr val="006600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Housing for Persons with Special Needs</a:t>
            </a:r>
          </a:p>
          <a:p>
            <a:pPr marL="509588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C2500A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C2500A"/>
                </a:solidFill>
                <a:effectLst/>
                <a:uLnTx/>
                <a:uFillTx/>
                <a:latin typeface="Tahoma"/>
              </a:rPr>
              <a:t>Regulations &amp; procedures consistent with fair housing law</a:t>
            </a:r>
          </a:p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Clr>
                <a:srgbClr val="006600"/>
              </a:buClr>
              <a:buSzTx/>
              <a:buNone/>
            </a:pPr>
            <a:r>
              <a:rPr lang="en-US" dirty="0">
                <a:solidFill>
                  <a:schemeClr val="tx2"/>
                </a:solidFill>
              </a:rPr>
              <a:t>Regional Housing Needs Assessment (RHNA)</a:t>
            </a:r>
          </a:p>
          <a:p>
            <a:pPr marL="509588" lvl="1" eaLnBrk="1" hangingPunct="1">
              <a:lnSpc>
                <a:spcPct val="90000"/>
              </a:lnSpc>
              <a:spcBef>
                <a:spcPts val="600"/>
              </a:spcBef>
              <a:buClr>
                <a:srgbClr val="C2500A"/>
              </a:buClr>
              <a:buSzTx/>
              <a:buFont typeface="Wingdings" pitchFamily="2" charset="2"/>
              <a:buChar char="ü"/>
            </a:pPr>
            <a:r>
              <a:rPr lang="en-US" sz="2400" i="1" dirty="0">
                <a:solidFill>
                  <a:srgbClr val="C2500A"/>
                </a:solidFill>
              </a:rPr>
              <a:t>Adequate sites to accommodate assigned need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rgbClr val="006600"/>
              </a:buClr>
              <a:buSzTx/>
              <a:buFontTx/>
              <a:buChar char="•"/>
            </a:pPr>
            <a:endParaRPr lang="en-US" b="1" dirty="0">
              <a:solidFill>
                <a:srgbClr val="006600"/>
              </a:solidFill>
            </a:endParaRPr>
          </a:p>
          <a:p>
            <a:pPr marL="0" lvl="1" indent="0" eaLnBrk="1" hangingPunct="1">
              <a:lnSpc>
                <a:spcPct val="80000"/>
              </a:lnSpc>
              <a:spcAft>
                <a:spcPct val="50000"/>
              </a:spcAft>
              <a:buSzTx/>
              <a:buNone/>
              <a:defRPr/>
            </a:pPr>
            <a:endParaRPr lang="en-US" sz="2400" dirty="0">
              <a:solidFill>
                <a:srgbClr val="00206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20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62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Special Needs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83820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Clr>
                <a:schemeClr val="tx1"/>
              </a:buClr>
              <a:buSzTx/>
              <a:buNone/>
            </a:pPr>
            <a:r>
              <a:rPr lang="en-US" b="1" dirty="0">
                <a:solidFill>
                  <a:srgbClr val="975A47"/>
                </a:solidFill>
              </a:rPr>
              <a:t>Persons with special needs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Elderly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Large families (5+)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Persons with disabilities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Homeless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Female-headed households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SzTx/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</a:rPr>
              <a:t>Farmworkers</a:t>
            </a:r>
          </a:p>
          <a:p>
            <a:pPr marL="342900" lvl="1" indent="-342900" eaLnBrk="1" hangingPunct="1">
              <a:lnSpc>
                <a:spcPct val="80000"/>
              </a:lnSpc>
              <a:spcAft>
                <a:spcPct val="50000"/>
              </a:spcAft>
              <a:buSzTx/>
              <a:buFontTx/>
              <a:buChar char="•"/>
              <a:defRPr/>
            </a:pPr>
            <a:endParaRPr lang="en-US" sz="2400" dirty="0">
              <a:solidFill>
                <a:srgbClr val="00206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92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6258"/>
            <a:ext cx="7772400" cy="9144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3600" b="1" i="1" dirty="0">
                <a:solidFill>
                  <a:srgbClr val="C0A11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Special Needs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83820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Clr>
                <a:schemeClr val="tx1"/>
              </a:buClr>
              <a:buSzTx/>
              <a:buNone/>
            </a:pPr>
            <a:r>
              <a:rPr lang="en-US" b="1" dirty="0">
                <a:solidFill>
                  <a:srgbClr val="975A47"/>
                </a:solidFill>
              </a:rPr>
              <a:t>Housing for persons with special needs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Affordable workforce housing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Transitional housing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Supportive housing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Emergency shelters &amp; navigation centers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ahoma"/>
              </a:rPr>
              <a:t>Residential care facilities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660066"/>
              </a:buClr>
              <a:buSzTx/>
              <a:buFont typeface="Wingdings" pitchFamily="2" charset="2"/>
              <a:buChar char="ü"/>
              <a:tabLst/>
              <a:defRPr/>
            </a:pPr>
            <a:r>
              <a:rPr lang="en-US" dirty="0">
                <a:solidFill>
                  <a:srgbClr val="660066"/>
                </a:solidFill>
                <a:latin typeface="Tahoma"/>
              </a:rPr>
              <a:t>Reasonable accommodation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75158866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11191</TotalTime>
  <Words>554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Tahoma</vt:lpstr>
      <vt:lpstr>Wingdings</vt:lpstr>
      <vt:lpstr>Blueprint</vt:lpstr>
      <vt:lpstr>City of West Covina 2021-2029 Housing Element </vt:lpstr>
      <vt:lpstr>Overview</vt:lpstr>
      <vt:lpstr>Overview</vt:lpstr>
      <vt:lpstr>Overview</vt:lpstr>
      <vt:lpstr>Housing Element Guiding Principles</vt:lpstr>
      <vt:lpstr>What is Affordable Housing?</vt:lpstr>
      <vt:lpstr>Key Requirements</vt:lpstr>
      <vt:lpstr>Special Needs</vt:lpstr>
      <vt:lpstr>Special Needs</vt:lpstr>
      <vt:lpstr>RHNA</vt:lpstr>
      <vt:lpstr>RHNA</vt:lpstr>
      <vt:lpstr>RHNA</vt:lpstr>
      <vt:lpstr>RHNA</vt:lpstr>
      <vt:lpstr>Next Steps</vt:lpstr>
      <vt:lpstr>PowerPoint Presentation</vt:lpstr>
    </vt:vector>
  </TitlesOfParts>
  <Company>Conexus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West Covina Housing Element Update</dc:title>
  <dc:creator>John Douglas</dc:creator>
  <cp:lastModifiedBy>Camillia Martinez</cp:lastModifiedBy>
  <cp:revision>1031</cp:revision>
  <cp:lastPrinted>2013-03-13T16:08:53Z</cp:lastPrinted>
  <dcterms:created xsi:type="dcterms:W3CDTF">2002-06-08T18:29:57Z</dcterms:created>
  <dcterms:modified xsi:type="dcterms:W3CDTF">2021-11-18T17:28:07Z</dcterms:modified>
</cp:coreProperties>
</file>